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4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8.xml" ContentType="application/vnd.openxmlformats-officedocument.drawingml.chart+xml"/>
  <Override PartName="/ppt/theme/themeOverride2.xml" ContentType="application/vnd.openxmlformats-officedocument.themeOverride+xml"/>
  <Override PartName="/ppt/notesSlides/notesSlide23.xml" ContentType="application/vnd.openxmlformats-officedocument.presentationml.notesSlid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2.xml" ContentType="application/vnd.openxmlformats-officedocument.drawingml.chartshapes+xml"/>
  <Override PartName="/ppt/notesSlides/notesSlide24.xml" ContentType="application/vnd.openxmlformats-officedocument.presentationml.notesSlide+xml"/>
  <Override PartName="/ppt/charts/chart10.xml" ContentType="application/vnd.openxmlformats-officedocument.drawingml.chart+xml"/>
  <Override PartName="/ppt/theme/themeOverride3.xml" ContentType="application/vnd.openxmlformats-officedocument.themeOverride+xml"/>
  <Override PartName="/ppt/charts/chart11.xml" ContentType="application/vnd.openxmlformats-officedocument.drawingml.chart+xml"/>
  <Override PartName="/ppt/theme/themeOverride4.xml" ContentType="application/vnd.openxmlformats-officedocument.themeOverr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866" r:id="rId3"/>
    <p:sldMasterId id="2147483872" r:id="rId4"/>
  </p:sldMasterIdLst>
  <p:notesMasterIdLst>
    <p:notesMasterId r:id="rId47"/>
  </p:notesMasterIdLst>
  <p:sldIdLst>
    <p:sldId id="267" r:id="rId5"/>
    <p:sldId id="270" r:id="rId6"/>
    <p:sldId id="259" r:id="rId7"/>
    <p:sldId id="2147480573" r:id="rId8"/>
    <p:sldId id="2147480577" r:id="rId9"/>
    <p:sldId id="2147327386" r:id="rId10"/>
    <p:sldId id="2147327431" r:id="rId11"/>
    <p:sldId id="2147327390" r:id="rId12"/>
    <p:sldId id="2147327389" r:id="rId13"/>
    <p:sldId id="2147480593" r:id="rId14"/>
    <p:sldId id="2147327432" r:id="rId15"/>
    <p:sldId id="2147327433" r:id="rId16"/>
    <p:sldId id="2147480586" r:id="rId17"/>
    <p:sldId id="2147480587" r:id="rId18"/>
    <p:sldId id="2147327395" r:id="rId19"/>
    <p:sldId id="2147327403" r:id="rId20"/>
    <p:sldId id="258" r:id="rId21"/>
    <p:sldId id="2147327505" r:id="rId22"/>
    <p:sldId id="2147327507" r:id="rId23"/>
    <p:sldId id="2147327435" r:id="rId24"/>
    <p:sldId id="262" r:id="rId25"/>
    <p:sldId id="2147327402" r:id="rId26"/>
    <p:sldId id="2147480588" r:id="rId27"/>
    <p:sldId id="2147327437" r:id="rId28"/>
    <p:sldId id="2147480585" r:id="rId29"/>
    <p:sldId id="2147480563" r:id="rId30"/>
    <p:sldId id="2147480570" r:id="rId31"/>
    <p:sldId id="2147480576" r:id="rId32"/>
    <p:sldId id="2147480589" r:id="rId33"/>
    <p:sldId id="2147480595" r:id="rId34"/>
    <p:sldId id="2147480596" r:id="rId35"/>
    <p:sldId id="2147480579" r:id="rId36"/>
    <p:sldId id="2147327410" r:id="rId37"/>
    <p:sldId id="2147327413" r:id="rId38"/>
    <p:sldId id="2147327414" r:id="rId39"/>
    <p:sldId id="2147327447" r:id="rId40"/>
    <p:sldId id="2147327417" r:id="rId41"/>
    <p:sldId id="2147480583" r:id="rId42"/>
    <p:sldId id="2147327418" r:id="rId43"/>
    <p:sldId id="2147480594" r:id="rId44"/>
    <p:sldId id="2147327425" r:id="rId45"/>
    <p:sldId id="2147480592" r:id="rId4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9ED4D30-D3AC-0665-E2B7-8B1EEE8793F6}" name="Nadine Chaya" initials="NC" userId="S::nadine.chaya@cyclamed.org::26af53d5-5091-4683-b9b0-47d4921f227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54" autoAdjust="0"/>
    <p:restoredTop sz="94660"/>
  </p:normalViewPr>
  <p:slideViewPr>
    <p:cSldViewPr snapToGrid="0">
      <p:cViewPr varScale="1">
        <p:scale>
          <a:sx n="56" d="100"/>
          <a:sy n="56" d="100"/>
        </p:scale>
        <p:origin x="732" y="3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dine Chaya" userId="26af53d5-5091-4683-b9b0-47d4921f227a" providerId="ADAL" clId="{3C375DB9-9DD6-409B-A624-402465EAF83F}"/>
    <pc:docChg chg="modSld">
      <pc:chgData name="Nadine Chaya" userId="26af53d5-5091-4683-b9b0-47d4921f227a" providerId="ADAL" clId="{3C375DB9-9DD6-409B-A624-402465EAF83F}" dt="2025-11-04T16:39:25.503" v="0" actId="729"/>
      <pc:docMkLst>
        <pc:docMk/>
      </pc:docMkLst>
      <pc:sldChg chg="mod modShow">
        <pc:chgData name="Nadine Chaya" userId="26af53d5-5091-4683-b9b0-47d4921f227a" providerId="ADAL" clId="{3C375DB9-9DD6-409B-A624-402465EAF83F}" dt="2025-11-04T16:39:25.503" v="0" actId="729"/>
        <pc:sldMkLst>
          <pc:docMk/>
          <pc:sldMk cId="1958361466" sldId="2147480594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3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4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0.253\nadine\NADINE%20DOCS\Tamara%20Gosset\Agr&#233;ment%20Cyclamed%20-%20donn&#233;es\Donn&#233;es\EXCEL%20donn&#233;es%20depuis%202016\FICHIER%20DONNEES%20CYCLAMED%20depuis%202016%20VNC%2027%2012%202024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0.253\nadine\NADINE%20DOCS\Tamara%20Gosset\Agr&#233;ment%20Cyclamed%20-%20donn&#233;es\Donn&#233;es\EXCEL%20donn&#233;es%20depuis%202016\FICHIER%20DONNEES%20CYCLAMED%20depuis%202016%20VNC%2027%2012%202024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0.253\nadine\NADINE%20DOCS\Tamara%20Gosset\Agr&#233;ment%20Cyclamed%20-%20donn&#233;es\Donn&#233;es\EXCEL%20donn&#233;es%20depuis%202016\FICHIER%20DONNEES%20CYCLAMED%20depuis%202016%20VNC%2027%2012%202024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0.253\nadine\NADINE%20DOCS\Tamara%20Gosset\Agr&#233;ment%20Cyclamed%20-%20donn&#233;es\Donn&#233;es\EXCEL%20donn&#233;es%20depuis%202016\FICHIER%20DONNEES%20CYCLAMED%20depuis%202016%20VNC%2027%2012%202024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2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areaChart>
        <c:grouping val="standard"/>
        <c:varyColors val="0"/>
        <c:ser>
          <c:idx val="1"/>
          <c:order val="1"/>
          <c:tx>
            <c:strRef>
              <c:f>'POP vs MSM'!$B$9</c:f>
              <c:strCache>
                <c:ptCount val="1"/>
                <c:pt idx="0">
                  <c:v>Nombre d'unités vendues en officine (source GERS)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trendline>
            <c:spPr>
              <a:ln w="19050" cap="rnd">
                <a:solidFill>
                  <a:srgbClr val="7030A0"/>
                </a:solidFill>
                <a:round/>
              </a:ln>
              <a:effectLst/>
            </c:spPr>
            <c:trendlineType val="linear"/>
            <c:dispRSqr val="1"/>
            <c:dispEq val="0"/>
            <c:trendlineLbl>
              <c:layout>
                <c:manualLayout>
                  <c:x val="-7.2519296568171021E-2"/>
                  <c:y val="-8.383377033771286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0" i="0" u="none" strike="noStrike" kern="1200" baseline="0">
                      <a:solidFill>
                        <a:srgbClr val="7030A0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fr-FR"/>
                </a:p>
              </c:txPr>
            </c:trendlineLbl>
          </c:trendline>
          <c:cat>
            <c:numRef>
              <c:f>'POP vs MSM'!$C$7:$W$7</c:f>
              <c:numCache>
                <c:formatCode>@</c:formatCode>
                <c:ptCount val="21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  <c:pt idx="17">
                  <c:v>2021</c:v>
                </c:pt>
                <c:pt idx="18">
                  <c:v>2022</c:v>
                </c:pt>
                <c:pt idx="19">
                  <c:v>2023</c:v>
                </c:pt>
                <c:pt idx="20">
                  <c:v>2024</c:v>
                </c:pt>
              </c:numCache>
            </c:numRef>
          </c:cat>
          <c:val>
            <c:numRef>
              <c:f>'POP vs MSM'!$C$9:$W$9</c:f>
              <c:numCache>
                <c:formatCode>0</c:formatCode>
                <c:ptCount val="21"/>
                <c:pt idx="0">
                  <c:v>3048.4879069999997</c:v>
                </c:pt>
                <c:pt idx="1">
                  <c:v>3123.8033519999999</c:v>
                </c:pt>
                <c:pt idx="2">
                  <c:v>3032.5554359999996</c:v>
                </c:pt>
                <c:pt idx="3">
                  <c:v>3035.9069669999999</c:v>
                </c:pt>
                <c:pt idx="4">
                  <c:v>2957.032005</c:v>
                </c:pt>
                <c:pt idx="5">
                  <c:v>3023.4073699999999</c:v>
                </c:pt>
                <c:pt idx="6">
                  <c:v>2983.362185</c:v>
                </c:pt>
                <c:pt idx="7">
                  <c:v>2965.3712869999999</c:v>
                </c:pt>
                <c:pt idx="8">
                  <c:v>2938</c:v>
                </c:pt>
                <c:pt idx="9">
                  <c:v>2929</c:v>
                </c:pt>
                <c:pt idx="10">
                  <c:v>2904.3842999999997</c:v>
                </c:pt>
                <c:pt idx="11">
                  <c:v>2899.7595699999997</c:v>
                </c:pt>
                <c:pt idx="12">
                  <c:v>2895.7257460000001</c:v>
                </c:pt>
                <c:pt idx="13">
                  <c:v>2847.1264969999997</c:v>
                </c:pt>
                <c:pt idx="14">
                  <c:v>2804.8071909999999</c:v>
                </c:pt>
                <c:pt idx="15">
                  <c:v>2770.0607529999997</c:v>
                </c:pt>
                <c:pt idx="16">
                  <c:v>2635.9680189999999</c:v>
                </c:pt>
                <c:pt idx="17">
                  <c:v>2720.41</c:v>
                </c:pt>
                <c:pt idx="18">
                  <c:v>2973</c:v>
                </c:pt>
                <c:pt idx="19">
                  <c:v>2904.889263</c:v>
                </c:pt>
                <c:pt idx="20">
                  <c:v>2927.273756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A31-4425-B4C3-629B451EEB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86752968"/>
        <c:axId val="886756248"/>
      </c:areaChart>
      <c:lineChart>
        <c:grouping val="stacked"/>
        <c:varyColors val="0"/>
        <c:ser>
          <c:idx val="0"/>
          <c:order val="0"/>
          <c:tx>
            <c:strRef>
              <c:f>'POP vs MSM'!$B$8</c:f>
              <c:strCache>
                <c:ptCount val="1"/>
                <c:pt idx="0">
                  <c:v>Population Française (source INSEE)</c:v>
                </c:pt>
              </c:strCache>
            </c:strRef>
          </c:tx>
          <c:spPr>
            <a:ln w="3810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  <a:effectLst/>
            </c:spPr>
          </c:marker>
          <c:cat>
            <c:numRef>
              <c:f>'POP vs MSM'!$C$7:$W$7</c:f>
              <c:numCache>
                <c:formatCode>@</c:formatCode>
                <c:ptCount val="21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  <c:pt idx="17">
                  <c:v>2021</c:v>
                </c:pt>
                <c:pt idx="18">
                  <c:v>2022</c:v>
                </c:pt>
                <c:pt idx="19">
                  <c:v>2023</c:v>
                </c:pt>
                <c:pt idx="20">
                  <c:v>2024</c:v>
                </c:pt>
              </c:numCache>
            </c:numRef>
          </c:cat>
          <c:val>
            <c:numRef>
              <c:f>'POP vs MSM'!$C$8:$W$8</c:f>
              <c:numCache>
                <c:formatCode>#,##0</c:formatCode>
                <c:ptCount val="21"/>
                <c:pt idx="0">
                  <c:v>62.251061999999997</c:v>
                </c:pt>
                <c:pt idx="1">
                  <c:v>62.730536999999998</c:v>
                </c:pt>
                <c:pt idx="2">
                  <c:v>63.186116999999996</c:v>
                </c:pt>
                <c:pt idx="3">
                  <c:v>63.60069</c:v>
                </c:pt>
                <c:pt idx="4">
                  <c:v>63.961858999999997</c:v>
                </c:pt>
                <c:pt idx="5">
                  <c:v>64.30449999999999</c:v>
                </c:pt>
                <c:pt idx="6">
                  <c:v>64.612938999999997</c:v>
                </c:pt>
                <c:pt idx="7">
                  <c:v>64.933399999999992</c:v>
                </c:pt>
                <c:pt idx="8">
                  <c:v>65.241241000000002</c:v>
                </c:pt>
                <c:pt idx="9">
                  <c:v>65.564756000000003</c:v>
                </c:pt>
                <c:pt idx="10">
                  <c:v>66.130872999999994</c:v>
                </c:pt>
                <c:pt idx="11">
                  <c:v>66.422468999999992</c:v>
                </c:pt>
                <c:pt idx="12">
                  <c:v>66.602644999999995</c:v>
                </c:pt>
                <c:pt idx="13">
                  <c:v>66.774481999999992</c:v>
                </c:pt>
                <c:pt idx="14">
                  <c:v>66.992159000000001</c:v>
                </c:pt>
                <c:pt idx="15">
                  <c:v>67.144100999999992</c:v>
                </c:pt>
                <c:pt idx="16">
                  <c:v>67.287240999999995</c:v>
                </c:pt>
                <c:pt idx="17">
                  <c:v>67.407240999999999</c:v>
                </c:pt>
                <c:pt idx="18">
                  <c:v>67.926558</c:v>
                </c:pt>
                <c:pt idx="19">
                  <c:v>68.143433000000002</c:v>
                </c:pt>
                <c:pt idx="20">
                  <c:v>68.484493000000001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A31-4425-B4C3-629B451EEB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51000472"/>
        <c:axId val="750998176"/>
      </c:lineChart>
      <c:catAx>
        <c:axId val="751000472"/>
        <c:scaling>
          <c:orientation val="minMax"/>
        </c:scaling>
        <c:delete val="0"/>
        <c:axPos val="b"/>
        <c:numFmt formatCode="@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fr-FR"/>
          </a:p>
        </c:txPr>
        <c:crossAx val="750998176"/>
        <c:crosses val="autoZero"/>
        <c:auto val="1"/>
        <c:lblAlgn val="ctr"/>
        <c:lblOffset val="100"/>
        <c:noMultiLvlLbl val="0"/>
      </c:catAx>
      <c:valAx>
        <c:axId val="75099817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r>
                  <a:rPr lang="en-US"/>
                  <a:t>Population Française (millions)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pPr>
              <a:endParaRPr lang="fr-FR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fr-FR"/>
          </a:p>
        </c:txPr>
        <c:crossAx val="751000472"/>
        <c:crosses val="autoZero"/>
        <c:crossBetween val="between"/>
      </c:valAx>
      <c:valAx>
        <c:axId val="886756248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r>
                  <a:rPr lang="en-US"/>
                  <a:t>Nombre d'unités vendues (millions)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pPr>
              <a:endParaRPr lang="fr-FR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fr-FR"/>
          </a:p>
        </c:txPr>
        <c:crossAx val="886752968"/>
        <c:crosses val="max"/>
        <c:crossBetween val="between"/>
      </c:valAx>
      <c:catAx>
        <c:axId val="886752968"/>
        <c:scaling>
          <c:orientation val="minMax"/>
        </c:scaling>
        <c:delete val="1"/>
        <c:axPos val="b"/>
        <c:numFmt formatCode="@" sourceLinked="1"/>
        <c:majorTickMark val="out"/>
        <c:minorTickMark val="none"/>
        <c:tickLblPos val="nextTo"/>
        <c:crossAx val="8867562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pPr>
      <a:endParaRPr lang="fr-FR"/>
    </a:p>
  </c:txPr>
  <c:externalData r:id="rId4">
    <c:autoUpdate val="0"/>
  </c:externalData>
  <c:userShapes r:id="rId5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1292391847487344"/>
          <c:y val="0.35127371519621214"/>
          <c:w val="0.61632021018693284"/>
          <c:h val="0.36695958606202977"/>
        </c:manualLayout>
      </c:layout>
      <c:lineChart>
        <c:grouping val="standar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refus</c:v>
                </c:pt>
              </c:strCache>
            </c:strRef>
          </c:tx>
          <c:spPr>
            <a:ln>
              <a:solidFill>
                <a:srgbClr val="010444"/>
              </a:solidFill>
            </a:ln>
          </c:spPr>
          <c:marker>
            <c:symbol val="circle"/>
            <c:size val="5"/>
            <c:spPr>
              <a:solidFill>
                <a:srgbClr val="008000"/>
              </a:solidFill>
              <a:ln>
                <a:solidFill>
                  <a:srgbClr val="010444"/>
                </a:solidFill>
              </a:ln>
            </c:spPr>
          </c:marker>
          <c:dLbls>
            <c:dLbl>
              <c:idx val="5"/>
              <c:layout>
                <c:manualLayout>
                  <c:x val="-9.2505480823882862E-3"/>
                  <c:y val="-0.147467187141281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2800" b="1">
                      <a:solidFill>
                        <a:srgbClr val="82C659"/>
                      </a:solidFill>
                      <a:latin typeface="Dreaming Outloud Pro" panose="03050502040302030504" pitchFamily="66" charset="0"/>
                      <a:ea typeface="Verdana" panose="020B0604030504040204" pitchFamily="34" charset="0"/>
                      <a:cs typeface="Dreaming Outloud Pro" panose="03050502040302030504" pitchFamily="66" charset="0"/>
                    </a:defRPr>
                  </a:pPr>
                  <a:endParaRPr lang="fr-F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AE1-498F-8055-558F25E8349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  <a:latin typeface="Dreaming Outloud Pro" panose="03050502040302030504" pitchFamily="66" charset="0"/>
                    <a:ea typeface="Verdana" panose="020B0604030504040204" pitchFamily="34" charset="0"/>
                    <a:cs typeface="Dreaming Outloud Pro" panose="03050502040302030504" pitchFamily="66" charset="0"/>
                  </a:defRPr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Feuil1!$A$2:$A$7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Feuil1!$B$2:$B$7</c:f>
              <c:numCache>
                <c:formatCode>0%</c:formatCode>
                <c:ptCount val="6"/>
                <c:pt idx="0">
                  <c:v>0.47</c:v>
                </c:pt>
                <c:pt idx="1">
                  <c:v>0.42</c:v>
                </c:pt>
                <c:pt idx="2">
                  <c:v>0.45</c:v>
                </c:pt>
                <c:pt idx="3">
                  <c:v>0.4</c:v>
                </c:pt>
                <c:pt idx="4" formatCode="0%;;&quot;-&quot;">
                  <c:v>0.44949782665322724</c:v>
                </c:pt>
                <c:pt idx="5" formatCode="0%;;&quot;-&quot;">
                  <c:v>0.44949782665322724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AE1-498F-8055-558F25E834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46945656"/>
        <c:axId val="446948400"/>
      </c:lineChart>
      <c:catAx>
        <c:axId val="4469456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050" b="1">
                <a:solidFill>
                  <a:schemeClr val="tx1"/>
                </a:solidFill>
                <a:latin typeface="Tenorite (En-têtes)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fr-FR"/>
          </a:p>
        </c:txPr>
        <c:crossAx val="446948400"/>
        <c:crosses val="autoZero"/>
        <c:auto val="1"/>
        <c:lblAlgn val="ctr"/>
        <c:lblOffset val="100"/>
        <c:noMultiLvlLbl val="0"/>
      </c:catAx>
      <c:valAx>
        <c:axId val="446948400"/>
        <c:scaling>
          <c:orientation val="minMax"/>
          <c:max val="1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446945656"/>
        <c:crosses val="autoZero"/>
        <c:crossBetween val="between"/>
        <c:majorUnit val="2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349834985168528"/>
          <c:y val="0.17067363654936168"/>
          <c:w val="0.69426065182566399"/>
          <c:h val="0.54755953144524105"/>
        </c:manualLayout>
      </c:layout>
      <c:lineChart>
        <c:grouping val="standar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ln>
              <a:solidFill>
                <a:srgbClr val="010444"/>
              </a:solidFill>
            </a:ln>
          </c:spPr>
          <c:marker>
            <c:symbol val="circle"/>
            <c:size val="5"/>
            <c:spPr>
              <a:solidFill>
                <a:srgbClr val="008000"/>
              </a:solidFill>
              <a:ln>
                <a:solidFill>
                  <a:srgbClr val="010444"/>
                </a:solidFill>
              </a:ln>
            </c:spPr>
          </c:marker>
          <c:dLbls>
            <c:dLbl>
              <c:idx val="5"/>
              <c:layout>
                <c:manualLayout>
                  <c:x val="-8.819444444444444E-3"/>
                  <c:y val="-9.757916666666670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2800" b="1">
                      <a:solidFill>
                        <a:srgbClr val="72B8BF"/>
                      </a:solidFill>
                      <a:latin typeface="Dreaming Outloud Pro" panose="03050502040302030504" pitchFamily="66" charset="0"/>
                      <a:ea typeface="Verdana" panose="020B0604030504040204" pitchFamily="34" charset="0"/>
                      <a:cs typeface="Dreaming Outloud Pro" panose="03050502040302030504" pitchFamily="66" charset="0"/>
                    </a:defRPr>
                  </a:pPr>
                  <a:endParaRPr lang="fr-F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36438888888889"/>
                      <c:h val="0.3980083333333333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06B0-423E-80BA-5B40FCFD20E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  <a:latin typeface="Dreaming Outloud Pro" panose="03050502040302030504" pitchFamily="66" charset="0"/>
                    <a:ea typeface="Verdana" panose="020B0604030504040204" pitchFamily="34" charset="0"/>
                    <a:cs typeface="Dreaming Outloud Pro" panose="03050502040302030504" pitchFamily="66" charset="0"/>
                  </a:defRPr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Feuil1!$A$2:$A$7</c:f>
              <c:numCache>
                <c:formatCode>General</c:formatCode>
                <c:ptCount val="6"/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Feuil1!$B$2:$B$7</c:f>
              <c:numCache>
                <c:formatCode>0%</c:formatCode>
                <c:ptCount val="6"/>
                <c:pt idx="1">
                  <c:v>0.35</c:v>
                </c:pt>
                <c:pt idx="2">
                  <c:v>0.3</c:v>
                </c:pt>
                <c:pt idx="3">
                  <c:v>0.33</c:v>
                </c:pt>
                <c:pt idx="4" formatCode="0%;;&quot;-&quot;">
                  <c:v>0.34509508462958283</c:v>
                </c:pt>
                <c:pt idx="5">
                  <c:v>0.32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6B0-423E-80BA-5B40FCFD20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46945656"/>
        <c:axId val="446948400"/>
      </c:lineChart>
      <c:catAx>
        <c:axId val="4469456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050" b="1">
                <a:solidFill>
                  <a:schemeClr val="tx1"/>
                </a:solidFill>
                <a:latin typeface="Tenorite (En-têtes)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fr-FR"/>
          </a:p>
        </c:txPr>
        <c:crossAx val="446948400"/>
        <c:crosses val="autoZero"/>
        <c:auto val="1"/>
        <c:lblAlgn val="ctr"/>
        <c:lblOffset val="100"/>
        <c:noMultiLvlLbl val="0"/>
      </c:catAx>
      <c:valAx>
        <c:axId val="446948400"/>
        <c:scaling>
          <c:orientation val="minMax"/>
          <c:max val="1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446945656"/>
        <c:crosses val="autoZero"/>
        <c:crossBetween val="between"/>
        <c:majorUnit val="2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fr-FR"/>
              <a:t>Nbre boîtes vendues / hab en Outre-Mer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fr-FR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Graphiques!$R$115</c:f>
              <c:strCache>
                <c:ptCount val="1"/>
                <c:pt idx="0">
                  <c:v>Nbre boîtes vendues / hab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100000"/>
                    <a:shade val="100000"/>
                    <a:satMod val="13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00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Graphiques!$Q$116:$Q$120</c:f>
              <c:strCache>
                <c:ptCount val="5"/>
                <c:pt idx="0">
                  <c:v>Guadeloupe </c:v>
                </c:pt>
                <c:pt idx="1">
                  <c:v>La Réunion</c:v>
                </c:pt>
                <c:pt idx="2">
                  <c:v>Martinique </c:v>
                </c:pt>
                <c:pt idx="3">
                  <c:v>Guyane</c:v>
                </c:pt>
                <c:pt idx="4">
                  <c:v>Mayotte</c:v>
                </c:pt>
              </c:strCache>
            </c:strRef>
          </c:cat>
          <c:val>
            <c:numRef>
              <c:f>Graphiques!$R$116:$R$120</c:f>
              <c:numCache>
                <c:formatCode>0.00</c:formatCode>
                <c:ptCount val="5"/>
                <c:pt idx="0">
                  <c:v>42.490499045584158</c:v>
                </c:pt>
                <c:pt idx="1">
                  <c:v>37.321191971321667</c:v>
                </c:pt>
                <c:pt idx="2">
                  <c:v>35.322288095304678</c:v>
                </c:pt>
                <c:pt idx="3">
                  <c:v>18.380404011323833</c:v>
                </c:pt>
                <c:pt idx="4">
                  <c:v>10.157186479415016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BC-4614-ABAB-15961FEFC7C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15"/>
        <c:overlap val="-20"/>
        <c:axId val="1193437888"/>
        <c:axId val="1193439808"/>
      </c:barChart>
      <c:catAx>
        <c:axId val="11934378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fr-FR"/>
          </a:p>
        </c:txPr>
        <c:crossAx val="1193439808"/>
        <c:crosses val="autoZero"/>
        <c:auto val="1"/>
        <c:lblAlgn val="ctr"/>
        <c:lblOffset val="100"/>
        <c:noMultiLvlLbl val="0"/>
      </c:catAx>
      <c:valAx>
        <c:axId val="1193439808"/>
        <c:scaling>
          <c:orientation val="minMax"/>
        </c:scaling>
        <c:delete val="1"/>
        <c:axPos val="b"/>
        <c:numFmt formatCode="0.00" sourceLinked="1"/>
        <c:majorTickMark val="none"/>
        <c:minorTickMark val="none"/>
        <c:tickLblPos val="nextTo"/>
        <c:crossAx val="11934378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rgbClr val="000000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en-US" dirty="0" err="1"/>
              <a:t>Nbre</a:t>
            </a:r>
            <a:r>
              <a:rPr lang="en-US" dirty="0"/>
              <a:t> </a:t>
            </a:r>
            <a:r>
              <a:rPr lang="en-US" dirty="0" err="1"/>
              <a:t>boîtes</a:t>
            </a:r>
            <a:r>
              <a:rPr lang="en-US" dirty="0"/>
              <a:t> vendues / </a:t>
            </a:r>
            <a:r>
              <a:rPr lang="en-US" dirty="0" err="1"/>
              <a:t>hab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Hexagone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fr-FR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Graphiques!$D$112</c:f>
              <c:strCache>
                <c:ptCount val="1"/>
                <c:pt idx="0">
                  <c:v>Nbre boîtes vendues / hab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100000"/>
                    <a:shade val="100000"/>
                    <a:satMod val="13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rgbClr val="00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Graphiques!$C$113:$C$125</c:f>
              <c:strCache>
                <c:ptCount val="13"/>
                <c:pt idx="0">
                  <c:v>CORSE</c:v>
                </c:pt>
                <c:pt idx="1">
                  <c:v>PROVENCE ALPES COTE D'AZUR</c:v>
                </c:pt>
                <c:pt idx="2">
                  <c:v>GRAND EST</c:v>
                </c:pt>
                <c:pt idx="3">
                  <c:v>HAUTS DE FRANCE</c:v>
                </c:pt>
                <c:pt idx="4">
                  <c:v>NOUVELLE AQUITAINE</c:v>
                </c:pt>
                <c:pt idx="5">
                  <c:v>NORMANDIE</c:v>
                </c:pt>
                <c:pt idx="6">
                  <c:v>OCCITANIE</c:v>
                </c:pt>
                <c:pt idx="7">
                  <c:v>BOURGOGNE FRANCHE COMTE</c:v>
                </c:pt>
                <c:pt idx="8">
                  <c:v>CENTRE VAL DE LOIRE</c:v>
                </c:pt>
                <c:pt idx="9">
                  <c:v>BRETAGNE</c:v>
                </c:pt>
                <c:pt idx="10">
                  <c:v>AUVERGNE RHONE ALPES</c:v>
                </c:pt>
                <c:pt idx="11">
                  <c:v>ILE DE FRANCE</c:v>
                </c:pt>
                <c:pt idx="12">
                  <c:v>PAYS DE LA LOIRE</c:v>
                </c:pt>
              </c:strCache>
            </c:strRef>
          </c:cat>
          <c:val>
            <c:numRef>
              <c:f>Graphiques!$D$113:$D$125</c:f>
              <c:numCache>
                <c:formatCode>#,##0.00</c:formatCode>
                <c:ptCount val="13"/>
                <c:pt idx="0">
                  <c:v>53.766953031180982</c:v>
                </c:pt>
                <c:pt idx="1">
                  <c:v>50.976260846119487</c:v>
                </c:pt>
                <c:pt idx="2">
                  <c:v>46.139776860975431</c:v>
                </c:pt>
                <c:pt idx="3">
                  <c:v>45.992080284320799</c:v>
                </c:pt>
                <c:pt idx="4">
                  <c:v>45.473338152843333</c:v>
                </c:pt>
                <c:pt idx="5">
                  <c:v>45.258442647999445</c:v>
                </c:pt>
                <c:pt idx="6">
                  <c:v>43.686755371612755</c:v>
                </c:pt>
                <c:pt idx="7">
                  <c:v>43.495293082984169</c:v>
                </c:pt>
                <c:pt idx="8">
                  <c:v>42.079511544278404</c:v>
                </c:pt>
                <c:pt idx="9">
                  <c:v>41.411742306397869</c:v>
                </c:pt>
                <c:pt idx="10">
                  <c:v>40.139554336098982</c:v>
                </c:pt>
                <c:pt idx="11">
                  <c:v>39.245250033567032</c:v>
                </c:pt>
                <c:pt idx="12">
                  <c:v>37.660654893401556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BA-48AE-B7ED-D75CDED9125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15"/>
        <c:overlap val="-20"/>
        <c:axId val="1193443168"/>
        <c:axId val="1193443648"/>
      </c:barChart>
      <c:catAx>
        <c:axId val="11934431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fr-FR"/>
          </a:p>
        </c:txPr>
        <c:crossAx val="1193443648"/>
        <c:crosses val="autoZero"/>
        <c:auto val="1"/>
        <c:lblAlgn val="ctr"/>
        <c:lblOffset val="100"/>
        <c:noMultiLvlLbl val="0"/>
      </c:catAx>
      <c:valAx>
        <c:axId val="1193443648"/>
        <c:scaling>
          <c:orientation val="minMax"/>
        </c:scaling>
        <c:delete val="1"/>
        <c:axPos val="b"/>
        <c:numFmt formatCode="#,##0.00" sourceLinked="1"/>
        <c:majorTickMark val="none"/>
        <c:minorTickMark val="none"/>
        <c:tickLblPos val="nextTo"/>
        <c:crossAx val="1193443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000000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5230214867209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cap="all" spc="50" baseline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fr-FR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Graphiques!$I$4</c:f>
              <c:strCache>
                <c:ptCount val="1"/>
                <c:pt idx="0">
                  <c:v>Nbre boîtes vendues / hab</c:v>
                </c:pt>
              </c:strCache>
            </c:strRef>
          </c:tx>
          <c:spPr>
            <a:gradFill>
              <a:gsLst>
                <a:gs pos="100000">
                  <a:schemeClr val="accent1">
                    <a:alpha val="0"/>
                  </a:schemeClr>
                </a:gs>
                <a:gs pos="50000">
                  <a:schemeClr val="accent1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3.5781544256120526E-2"/>
                  <c:y val="-2.65486725663717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BB6-4AE4-BC83-6E0FAFF45FB0}"/>
                </c:ext>
              </c:extLst>
            </c:dLbl>
            <c:dLbl>
              <c:idx val="1"/>
              <c:layout>
                <c:manualLayout>
                  <c:x val="2.6365348399246705E-2"/>
                  <c:y val="-3.24483775811209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BB6-4AE4-BC83-6E0FAFF45FB0}"/>
                </c:ext>
              </c:extLst>
            </c:dLbl>
            <c:dLbl>
              <c:idx val="2"/>
              <c:layout>
                <c:manualLayout>
                  <c:x val="3.3898305084745763E-2"/>
                  <c:y val="-3.53982300884956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BB6-4AE4-BC83-6E0FAFF45F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Graphiques!$H$5:$H$7</c:f>
              <c:strCache>
                <c:ptCount val="3"/>
                <c:pt idx="0">
                  <c:v>Total Hexagone</c:v>
                </c:pt>
                <c:pt idx="1">
                  <c:v>Total Outre-Mer</c:v>
                </c:pt>
                <c:pt idx="2">
                  <c:v>TOTAL France</c:v>
                </c:pt>
              </c:strCache>
            </c:strRef>
          </c:cat>
          <c:val>
            <c:numRef>
              <c:f>Graphiques!$I$5:$I$7</c:f>
              <c:numCache>
                <c:formatCode>0.00</c:formatCode>
                <c:ptCount val="3"/>
                <c:pt idx="0" formatCode="#,##0.00">
                  <c:v>43.154211568030973</c:v>
                </c:pt>
                <c:pt idx="1">
                  <c:v>30.882718301364939</c:v>
                </c:pt>
                <c:pt idx="2" formatCode="#,##0.00">
                  <c:v>42.743599722640859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78-45BE-979E-AD3C5B3BE71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1193457568"/>
        <c:axId val="1193453248"/>
        <c:axId val="0"/>
      </c:bar3DChart>
      <c:catAx>
        <c:axId val="1193457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fr-FR"/>
          </a:p>
        </c:txPr>
        <c:crossAx val="1193453248"/>
        <c:crosses val="autoZero"/>
        <c:auto val="1"/>
        <c:lblAlgn val="ctr"/>
        <c:lblOffset val="100"/>
        <c:noMultiLvlLbl val="0"/>
      </c:catAx>
      <c:valAx>
        <c:axId val="119345324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1193457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rgbClr val="000000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pPr>
      <a:endParaRPr lang="fr-F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Graphiques!$D$41</c:f>
              <c:strCache>
                <c:ptCount val="1"/>
                <c:pt idx="0">
                  <c:v>Nbre boîtes vendues / hab</c:v>
                </c:pt>
              </c:strCache>
            </c:strRef>
          </c:tx>
          <c:spPr>
            <a:gradFill flip="none" rotWithShape="1">
              <a:gsLst>
                <a:gs pos="0">
                  <a:schemeClr val="accent1"/>
                </a:gs>
                <a:gs pos="75000">
                  <a:schemeClr val="accent1">
                    <a:lumMod val="60000"/>
                    <a:lumOff val="40000"/>
                  </a:schemeClr>
                </a:gs>
                <a:gs pos="51000">
                  <a:schemeClr val="accent1">
                    <a:alpha val="75000"/>
                  </a:schemeClr>
                </a:gs>
                <a:gs pos="100000">
                  <a:schemeClr val="accent1">
                    <a:lumMod val="20000"/>
                    <a:lumOff val="80000"/>
                    <a:alpha val="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Graphiques!$C$42:$C$43</c:f>
              <c:strCache>
                <c:ptCount val="2"/>
                <c:pt idx="0">
                  <c:v>ILE DE FRANCE</c:v>
                </c:pt>
                <c:pt idx="1">
                  <c:v>TOTAL France</c:v>
                </c:pt>
              </c:strCache>
            </c:strRef>
          </c:cat>
          <c:val>
            <c:numRef>
              <c:f>Graphiques!$D$42:$D$43</c:f>
              <c:numCache>
                <c:formatCode>#,##0.00</c:formatCode>
                <c:ptCount val="2"/>
                <c:pt idx="0">
                  <c:v>39.245250033567032</c:v>
                </c:pt>
                <c:pt idx="1">
                  <c:v>42.743599722640859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76-4F90-B432-EB9F0BEE5177}"/>
            </c:ext>
          </c:extLst>
        </c:ser>
        <c:ser>
          <c:idx val="1"/>
          <c:order val="1"/>
          <c:tx>
            <c:strRef>
              <c:f>Graphiques!$E$41</c:f>
              <c:strCache>
                <c:ptCount val="1"/>
                <c:pt idx="0">
                  <c:v>Nbre boîtes collectées / hab</c:v>
                </c:pt>
              </c:strCache>
            </c:strRef>
          </c:tx>
          <c:spPr>
            <a:gradFill flip="none" rotWithShape="1">
              <a:gsLst>
                <a:gs pos="0">
                  <a:schemeClr val="accent2"/>
                </a:gs>
                <a:gs pos="75000">
                  <a:schemeClr val="accent2">
                    <a:lumMod val="60000"/>
                    <a:lumOff val="40000"/>
                  </a:schemeClr>
                </a:gs>
                <a:gs pos="51000">
                  <a:schemeClr val="accent2">
                    <a:alpha val="75000"/>
                  </a:schemeClr>
                </a:gs>
                <a:gs pos="100000">
                  <a:schemeClr val="accent2">
                    <a:lumMod val="20000"/>
                    <a:lumOff val="80000"/>
                    <a:alpha val="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Graphiques!$C$42:$C$43</c:f>
              <c:strCache>
                <c:ptCount val="2"/>
                <c:pt idx="0">
                  <c:v>ILE DE FRANCE</c:v>
                </c:pt>
                <c:pt idx="1">
                  <c:v>TOTAL France</c:v>
                </c:pt>
              </c:strCache>
            </c:strRef>
          </c:cat>
          <c:val>
            <c:numRef>
              <c:f>Graphiques!$E$42:$E$43</c:f>
              <c:numCache>
                <c:formatCode>#,##0.00</c:formatCode>
                <c:ptCount val="2"/>
                <c:pt idx="0">
                  <c:v>1.4518199903579165</c:v>
                </c:pt>
                <c:pt idx="1">
                  <c:v>1.9322267683737318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C76-4F90-B432-EB9F0BEE517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26"/>
        <c:overlap val="-58"/>
        <c:axId val="550086959"/>
        <c:axId val="550091279"/>
      </c:barChart>
      <c:catAx>
        <c:axId val="55008695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50091279"/>
        <c:crosses val="autoZero"/>
        <c:auto val="1"/>
        <c:lblAlgn val="ctr"/>
        <c:lblOffset val="100"/>
        <c:noMultiLvlLbl val="0"/>
      </c:catAx>
      <c:valAx>
        <c:axId val="550091279"/>
        <c:scaling>
          <c:orientation val="minMax"/>
        </c:scaling>
        <c:delete val="1"/>
        <c:axPos val="b"/>
        <c:numFmt formatCode="#,##0.00" sourceLinked="1"/>
        <c:majorTickMark val="none"/>
        <c:minorTickMark val="none"/>
        <c:tickLblPos val="nextTo"/>
        <c:crossAx val="5500869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Part des MNU dans la collecte 2024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rgbClr val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FF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083-49F7-A05C-78A3C5FADA68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083-49F7-A05C-78A3C5FADA68}"/>
              </c:ext>
            </c:extLst>
          </c:dPt>
          <c:dLbls>
            <c:dLbl>
              <c:idx val="0"/>
              <c:spPr>
                <a:solidFill>
                  <a:srgbClr val="00FF00"/>
                </a:solidFill>
                <a:ln>
                  <a:solidFill>
                    <a:srgbClr val="00FF00"/>
                  </a:solidFill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0083-49F7-A05C-78A3C5FADA68}"/>
                </c:ext>
              </c:extLst>
            </c:dLbl>
            <c:dLbl>
              <c:idx val="1"/>
              <c:spPr>
                <a:solidFill>
                  <a:schemeClr val="accent5"/>
                </a:solidFill>
                <a:ln>
                  <a:solidFill>
                    <a:schemeClr val="accent5"/>
                  </a:solidFill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0083-49F7-A05C-78A3C5FADA68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'2024'!$AC$22:$AC$23</c:f>
              <c:strCache>
                <c:ptCount val="2"/>
                <c:pt idx="0">
                  <c:v>MNU</c:v>
                </c:pt>
                <c:pt idx="1">
                  <c:v>NON MNU</c:v>
                </c:pt>
              </c:strCache>
            </c:strRef>
          </c:cat>
          <c:val>
            <c:numRef>
              <c:f>'2024'!$AD$22:$AD$23</c:f>
              <c:numCache>
                <c:formatCode>0.00%</c:formatCode>
                <c:ptCount val="2"/>
                <c:pt idx="0">
                  <c:v>0.68500000000000005</c:v>
                </c:pt>
                <c:pt idx="1">
                  <c:v>0.315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083-49F7-A05C-78A3C5FADA6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000000"/>
          </a:solidFill>
        </a:defRPr>
      </a:pPr>
      <a:endParaRPr lang="fr-F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516419175532625E-2"/>
          <c:y val="0.11076745365670705"/>
          <c:w val="0.96039714189282455"/>
          <c:h val="0.75944750311570619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Environ 1 à 2 fois par semaine</c:v>
                </c:pt>
              </c:strCache>
            </c:strRef>
          </c:tx>
          <c:spPr>
            <a:solidFill>
              <a:schemeClr val="accent4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Dreaming Outloud Pro" panose="03050502040302030504" pitchFamily="66" charset="0"/>
                    <a:ea typeface="+mn-ea"/>
                    <a:cs typeface="Dreaming Outloud Pro" panose="03050502040302030504" pitchFamily="66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Feuil1!$B$2</c:f>
              <c:numCache>
                <c:formatCode>0%;;"-"</c:formatCode>
                <c:ptCount val="1"/>
                <c:pt idx="0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C9-4315-947A-C667D6AD1F00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Environ 2 à 3 fois par mois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Dreaming Outloud Pro" panose="03050502040302030504" pitchFamily="66" charset="0"/>
                    <a:ea typeface="+mn-ea"/>
                    <a:cs typeface="Dreaming Outloud Pro" panose="03050502040302030504" pitchFamily="66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Feuil1!$C$2</c:f>
              <c:numCache>
                <c:formatCode>0%;;"-"</c:formatCode>
                <c:ptCount val="1"/>
                <c:pt idx="0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DC9-4315-947A-C667D6AD1F00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Environ 1 fois tous les 3 mois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2"/>
                      </a:solidFill>
                      <a:latin typeface="Dreaming Outloud Pro" panose="03050502040302030504" pitchFamily="66" charset="0"/>
                      <a:ea typeface="+mn-ea"/>
                      <a:cs typeface="Dreaming Outloud Pro" panose="03050502040302030504" pitchFamily="66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4DC9-4315-947A-C667D6AD1F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Dreaming Outloud Pro" panose="03050502040302030504" pitchFamily="66" charset="0"/>
                    <a:ea typeface="+mn-ea"/>
                    <a:cs typeface="Dreaming Outloud Pro" panose="03050502040302030504" pitchFamily="66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Feuil1!$D$2</c:f>
              <c:numCache>
                <c:formatCode>0%;;"-"</c:formatCode>
                <c:ptCount val="1"/>
                <c:pt idx="0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DC9-4315-947A-C667D6AD1F00}"/>
            </c:ext>
          </c:extLst>
        </c:ser>
        <c:ser>
          <c:idx val="3"/>
          <c:order val="3"/>
          <c:tx>
            <c:strRef>
              <c:f>Feuil1!$E$1</c:f>
              <c:strCache>
                <c:ptCount val="1"/>
                <c:pt idx="0">
                  <c:v>Environ 2 à 3 fois par an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Dreaming Outloud Pro" panose="03050502040302030504" pitchFamily="66" charset="0"/>
                    <a:ea typeface="+mn-ea"/>
                    <a:cs typeface="Dreaming Outloud Pro" panose="03050502040302030504" pitchFamily="66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Feuil1!$E$2</c:f>
              <c:numCache>
                <c:formatCode>0%;;"-"</c:formatCode>
                <c:ptCount val="1"/>
                <c:pt idx="0">
                  <c:v>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DC9-4315-947A-C667D6AD1F00}"/>
            </c:ext>
          </c:extLst>
        </c:ser>
        <c:ser>
          <c:idx val="4"/>
          <c:order val="4"/>
          <c:tx>
            <c:strRef>
              <c:f>Feuil1!$F$1</c:f>
              <c:strCache>
                <c:ptCount val="1"/>
                <c:pt idx="0">
                  <c:v>1 fois par an</c:v>
                </c:pt>
              </c:strCache>
            </c:strRef>
          </c:tx>
          <c:spPr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Dreaming Outloud Pro" panose="03050502040302030504" pitchFamily="66" charset="0"/>
                    <a:ea typeface="+mn-ea"/>
                    <a:cs typeface="Dreaming Outloud Pro" panose="03050502040302030504" pitchFamily="66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Feuil1!$F$2</c:f>
              <c:numCache>
                <c:formatCode>0%;;"-"</c:formatCode>
                <c:ptCount val="1"/>
                <c:pt idx="0">
                  <c:v>0.28000000000000003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DC9-4315-947A-C667D6AD1F00}"/>
            </c:ext>
          </c:extLst>
        </c:ser>
        <c:ser>
          <c:idx val="5"/>
          <c:order val="5"/>
          <c:tx>
            <c:strRef>
              <c:f>Feuil1!$G$1</c:f>
              <c:strCache>
                <c:ptCount val="1"/>
                <c:pt idx="0">
                  <c:v>Jamais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Dreaming Outloud Pro" panose="03050502040302030504" pitchFamily="66" charset="0"/>
                      <a:ea typeface="+mn-ea"/>
                      <a:cs typeface="Dreaming Outloud Pro" panose="03050502040302030504" pitchFamily="66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DC9-4315-947A-C667D6AD1F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Feuil1!$G$2</c:f>
              <c:numCache>
                <c:formatCode>0%;;"-"</c:formatCode>
                <c:ptCount val="1"/>
                <c:pt idx="0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DC9-4315-947A-C667D6AD1F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75660928"/>
        <c:axId val="375660096"/>
      </c:barChart>
      <c:catAx>
        <c:axId val="375660928"/>
        <c:scaling>
          <c:orientation val="minMax"/>
        </c:scaling>
        <c:delete val="1"/>
        <c:axPos val="r"/>
        <c:numFmt formatCode="General" sourceLinked="1"/>
        <c:majorTickMark val="out"/>
        <c:minorTickMark val="none"/>
        <c:tickLblPos val="nextTo"/>
        <c:crossAx val="375660096"/>
        <c:crosses val="autoZero"/>
        <c:auto val="1"/>
        <c:lblAlgn val="ctr"/>
        <c:lblOffset val="100"/>
        <c:noMultiLvlLbl val="0"/>
      </c:catAx>
      <c:valAx>
        <c:axId val="375660096"/>
        <c:scaling>
          <c:orientation val="maxMin"/>
          <c:max val="1"/>
        </c:scaling>
        <c:delete val="1"/>
        <c:axPos val="b"/>
        <c:numFmt formatCode="0%;;&quot;-&quot;" sourceLinked="1"/>
        <c:majorTickMark val="out"/>
        <c:minorTickMark val="none"/>
        <c:tickLblPos val="nextTo"/>
        <c:crossAx val="375660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6768476792479842"/>
          <c:y val="0.28149170586940186"/>
          <c:w val="0.79122879193718409"/>
          <c:h val="0.51193864961939362"/>
        </c:manualLayout>
      </c:layout>
      <c:lineChart>
        <c:grouping val="standar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refus</c:v>
                </c:pt>
              </c:strCache>
            </c:strRef>
          </c:tx>
          <c:spPr>
            <a:ln>
              <a:solidFill>
                <a:srgbClr val="1E924A"/>
              </a:solidFill>
            </a:ln>
          </c:spPr>
          <c:marker>
            <c:symbol val="circle"/>
            <c:size val="5"/>
            <c:spPr>
              <a:solidFill>
                <a:srgbClr val="008000"/>
              </a:solidFill>
              <a:ln>
                <a:solidFill>
                  <a:srgbClr val="1E924A"/>
                </a:solidFill>
              </a:ln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1E924A"/>
                    </a:solidFill>
                    <a:latin typeface="Dreaming Outloud Pro" panose="03050502040302030504" pitchFamily="66" charset="0"/>
                    <a:ea typeface="Verdana" panose="020B0604030504040204" pitchFamily="34" charset="0"/>
                    <a:cs typeface="Dreaming Outloud Pro" panose="03050502040302030504" pitchFamily="66" charset="0"/>
                  </a:defRPr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Feuil1!$A$2:$A$5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Feuil1!$B$2:$B$5</c:f>
              <c:numCache>
                <c:formatCode>0%</c:formatCode>
                <c:ptCount val="4"/>
                <c:pt idx="0">
                  <c:v>0.32</c:v>
                </c:pt>
                <c:pt idx="1">
                  <c:v>0.28999999999999998</c:v>
                </c:pt>
                <c:pt idx="2" formatCode="0%;;&quot;-&quot;">
                  <c:v>0.59</c:v>
                </c:pt>
                <c:pt idx="3">
                  <c:v>0.6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924-4343-B61D-1F1A2B566B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46945656"/>
        <c:axId val="446948400"/>
      </c:lineChart>
      <c:catAx>
        <c:axId val="4469456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100" b="1">
                <a:solidFill>
                  <a:schemeClr val="tx1"/>
                </a:solidFill>
                <a:latin typeface="Tenorite (En-têtes)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fr-FR"/>
          </a:p>
        </c:txPr>
        <c:crossAx val="446948400"/>
        <c:crosses val="autoZero"/>
        <c:auto val="1"/>
        <c:lblAlgn val="ctr"/>
        <c:lblOffset val="100"/>
        <c:noMultiLvlLbl val="0"/>
      </c:catAx>
      <c:valAx>
        <c:axId val="446948400"/>
        <c:scaling>
          <c:orientation val="minMax"/>
          <c:max val="1"/>
          <c:min val="0.29000000000000004"/>
        </c:scaling>
        <c:delete val="1"/>
        <c:axPos val="l"/>
        <c:numFmt formatCode="0%" sourceLinked="1"/>
        <c:majorTickMark val="out"/>
        <c:minorTickMark val="none"/>
        <c:tickLblPos val="nextTo"/>
        <c:crossAx val="446945656"/>
        <c:crosses val="autoZero"/>
        <c:crossBetween val="between"/>
        <c:majorUnit val="2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546890575006398E-2"/>
          <c:y val="0.13523819896803818"/>
          <c:w val="0.7234626755579876"/>
          <c:h val="0.99099858103616023"/>
        </c:manualLayout>
      </c:layout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dPt>
            <c:idx val="0"/>
            <c:bubble3D val="0"/>
            <c:spPr>
              <a:solidFill>
                <a:srgbClr val="008C4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E27-44FB-8C96-F28B0E852142}"/>
              </c:ext>
            </c:extLst>
          </c:dPt>
          <c:dPt>
            <c:idx val="1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E27-44FB-8C96-F28B0E852142}"/>
              </c:ext>
            </c:extLst>
          </c:dPt>
          <c:cat>
            <c:strRef>
              <c:f>Feuil1!$A$2:$A$3</c:f>
              <c:strCache>
                <c:ptCount val="2"/>
                <c:pt idx="0">
                  <c:v>Oui</c:v>
                </c:pt>
                <c:pt idx="1">
                  <c:v>non</c:v>
                </c:pt>
              </c:strCache>
            </c:strRef>
          </c:cat>
          <c:val>
            <c:numRef>
              <c:f>Feuil1!$B$2:$B$3</c:f>
              <c:numCache>
                <c:formatCode>0%;;"-"</c:formatCode>
                <c:ptCount val="2"/>
                <c:pt idx="0">
                  <c:v>0.67</c:v>
                </c:pt>
                <c:pt idx="1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E27-44FB-8C96-F28B0E8521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30"/>
        <c:holeSize val="86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2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99000">
              <a:schemeClr val="tx1">
                <a:lumMod val="25000"/>
                <a:lumOff val="75000"/>
              </a:schemeClr>
            </a:gs>
            <a:gs pos="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15000"/>
                <a:lumOff val="85000"/>
              </a:schemeClr>
            </a:gs>
            <a:gs pos="0">
              <a:schemeClr val="tx1">
                <a:lumMod val="5000"/>
                <a:lumOff val="9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F8F871-29B6-471F-A642-C46A3F84EBAC}" type="doc">
      <dgm:prSet loTypeId="urn:microsoft.com/office/officeart/2005/8/layout/funnel1" loCatId="relationship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fr-FR"/>
        </a:p>
      </dgm:t>
    </dgm:pt>
    <dgm:pt modelId="{5598F234-7A13-496A-B128-A55BACDD5266}">
      <dgm:prSet phldrT="[Texte]"/>
      <dgm:spPr/>
      <dgm:t>
        <a:bodyPr/>
        <a:lstStyle/>
        <a:p>
          <a:r>
            <a:rPr lang="fr-FR" b="1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9 960 tonnes de gisement MNU</a:t>
          </a:r>
        </a:p>
      </dgm:t>
    </dgm:pt>
    <dgm:pt modelId="{703E103A-FEE8-47F5-B7E9-8FD752575A7C}" type="parTrans" cxnId="{86D47864-A450-494E-A41F-4201A476B54F}">
      <dgm:prSet/>
      <dgm:spPr/>
      <dgm:t>
        <a:bodyPr/>
        <a:lstStyle/>
        <a:p>
          <a:endParaRPr lang="fr-FR">
            <a:solidFill>
              <a:srgbClr val="000000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B9D7B4B0-8EF8-47C8-83C2-1FCD869196DF}" type="sibTrans" cxnId="{86D47864-A450-494E-A41F-4201A476B54F}">
      <dgm:prSet/>
      <dgm:spPr/>
      <dgm:t>
        <a:bodyPr/>
        <a:lstStyle/>
        <a:p>
          <a:endParaRPr lang="fr-FR">
            <a:solidFill>
              <a:srgbClr val="000000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ABD13729-914B-48D6-8AF2-E3DCC0BE7D61}">
      <dgm:prSet phldrT="[Texte]"/>
      <dgm:spPr/>
      <dgm:t>
        <a:bodyPr/>
        <a:lstStyle/>
        <a:p>
          <a:r>
            <a:rPr lang="fr-FR" b="1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7 975 tonnes de MNU</a:t>
          </a:r>
        </a:p>
      </dgm:t>
    </dgm:pt>
    <dgm:pt modelId="{220B454B-2FEB-43B0-95D0-FA522A18C1E8}" type="parTrans" cxnId="{17CF84AC-49BF-4D42-A674-1C4C77BD6D20}">
      <dgm:prSet/>
      <dgm:spPr/>
      <dgm:t>
        <a:bodyPr/>
        <a:lstStyle/>
        <a:p>
          <a:endParaRPr lang="fr-FR">
            <a:solidFill>
              <a:srgbClr val="000000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658C40DB-4F7C-4C1A-84E4-2E3A47EC5549}" type="sibTrans" cxnId="{17CF84AC-49BF-4D42-A674-1C4C77BD6D20}">
      <dgm:prSet/>
      <dgm:spPr/>
      <dgm:t>
        <a:bodyPr/>
        <a:lstStyle/>
        <a:p>
          <a:endParaRPr lang="fr-FR">
            <a:solidFill>
              <a:srgbClr val="000000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81F91BF2-5A00-413E-A2E7-EC55D273866B}">
      <dgm:prSet phldrT="[Texte]" custT="1"/>
      <dgm:spPr/>
      <dgm:t>
        <a:bodyPr/>
        <a:lstStyle/>
        <a:p>
          <a:r>
            <a:rPr lang="fr-FR" sz="1600" b="1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Taux de collecte 2024 = 77%</a:t>
          </a:r>
        </a:p>
      </dgm:t>
    </dgm:pt>
    <dgm:pt modelId="{085B4E50-72A7-4929-B353-9D0B52DB9E80}" type="parTrans" cxnId="{E31270AB-BF4C-4DB1-8B41-3496D67AE250}">
      <dgm:prSet/>
      <dgm:spPr/>
      <dgm:t>
        <a:bodyPr/>
        <a:lstStyle/>
        <a:p>
          <a:endParaRPr lang="fr-FR">
            <a:solidFill>
              <a:srgbClr val="000000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C38BF82C-138E-4E02-AF30-B2991DF87C08}" type="sibTrans" cxnId="{E31270AB-BF4C-4DB1-8B41-3496D67AE250}">
      <dgm:prSet/>
      <dgm:spPr/>
      <dgm:t>
        <a:bodyPr/>
        <a:lstStyle/>
        <a:p>
          <a:endParaRPr lang="fr-FR">
            <a:solidFill>
              <a:srgbClr val="000000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79BFF1FF-8E98-4085-8D3D-65E03FADBDA1}" type="pres">
      <dgm:prSet presAssocID="{9EF8F871-29B6-471F-A642-C46A3F84EBAC}" presName="Name0" presStyleCnt="0">
        <dgm:presLayoutVars>
          <dgm:chMax val="4"/>
          <dgm:resizeHandles val="exact"/>
        </dgm:presLayoutVars>
      </dgm:prSet>
      <dgm:spPr/>
    </dgm:pt>
    <dgm:pt modelId="{CF27DBEB-1604-470F-9E46-9D55D66530E6}" type="pres">
      <dgm:prSet presAssocID="{9EF8F871-29B6-471F-A642-C46A3F84EBAC}" presName="ellipse" presStyleLbl="trBgShp" presStyleIdx="0" presStyleCnt="1" custLinFactNeighborX="-792"/>
      <dgm:spPr/>
    </dgm:pt>
    <dgm:pt modelId="{C03D9633-1594-4AAB-AC65-117D7368E5A5}" type="pres">
      <dgm:prSet presAssocID="{9EF8F871-29B6-471F-A642-C46A3F84EBAC}" presName="arrow1" presStyleLbl="fgShp" presStyleIdx="0" presStyleCnt="1"/>
      <dgm:spPr/>
    </dgm:pt>
    <dgm:pt modelId="{A2F2CAB5-F939-42C6-BF6F-6A36EF21C915}" type="pres">
      <dgm:prSet presAssocID="{9EF8F871-29B6-471F-A642-C46A3F84EBAC}" presName="rectangle" presStyleLbl="revTx" presStyleIdx="0" presStyleCnt="1">
        <dgm:presLayoutVars>
          <dgm:bulletEnabled val="1"/>
        </dgm:presLayoutVars>
      </dgm:prSet>
      <dgm:spPr/>
    </dgm:pt>
    <dgm:pt modelId="{8392F5D2-67B8-4AD5-AECD-DEBC7F1F4117}" type="pres">
      <dgm:prSet presAssocID="{ABD13729-914B-48D6-8AF2-E3DCC0BE7D61}" presName="item1" presStyleLbl="node1" presStyleIdx="0" presStyleCnt="2">
        <dgm:presLayoutVars>
          <dgm:bulletEnabled val="1"/>
        </dgm:presLayoutVars>
      </dgm:prSet>
      <dgm:spPr/>
    </dgm:pt>
    <dgm:pt modelId="{D8BA3D35-4C9A-4452-873F-0EB4E3FC433B}" type="pres">
      <dgm:prSet presAssocID="{81F91BF2-5A00-413E-A2E7-EC55D273866B}" presName="item2" presStyleLbl="node1" presStyleIdx="1" presStyleCnt="2" custLinFactNeighborX="23030" custLinFactNeighborY="-8740">
        <dgm:presLayoutVars>
          <dgm:bulletEnabled val="1"/>
        </dgm:presLayoutVars>
      </dgm:prSet>
      <dgm:spPr/>
    </dgm:pt>
    <dgm:pt modelId="{4F4B9AF3-15C6-42F6-9BFA-0B3185D91429}" type="pres">
      <dgm:prSet presAssocID="{9EF8F871-29B6-471F-A642-C46A3F84EBAC}" presName="funnel" presStyleLbl="trAlignAcc1" presStyleIdx="0" presStyleCnt="1" custLinFactNeighborY="936"/>
      <dgm:spPr/>
    </dgm:pt>
  </dgm:ptLst>
  <dgm:cxnLst>
    <dgm:cxn modelId="{86D47864-A450-494E-A41F-4201A476B54F}" srcId="{9EF8F871-29B6-471F-A642-C46A3F84EBAC}" destId="{5598F234-7A13-496A-B128-A55BACDD5266}" srcOrd="0" destOrd="0" parTransId="{703E103A-FEE8-47F5-B7E9-8FD752575A7C}" sibTransId="{B9D7B4B0-8EF8-47C8-83C2-1FCD869196DF}"/>
    <dgm:cxn modelId="{D9548298-D09D-4519-8FB6-12E78402A087}" type="presOf" srcId="{9EF8F871-29B6-471F-A642-C46A3F84EBAC}" destId="{79BFF1FF-8E98-4085-8D3D-65E03FADBDA1}" srcOrd="0" destOrd="0" presId="urn:microsoft.com/office/officeart/2005/8/layout/funnel1"/>
    <dgm:cxn modelId="{E31270AB-BF4C-4DB1-8B41-3496D67AE250}" srcId="{9EF8F871-29B6-471F-A642-C46A3F84EBAC}" destId="{81F91BF2-5A00-413E-A2E7-EC55D273866B}" srcOrd="2" destOrd="0" parTransId="{085B4E50-72A7-4929-B353-9D0B52DB9E80}" sibTransId="{C38BF82C-138E-4E02-AF30-B2991DF87C08}"/>
    <dgm:cxn modelId="{17CF84AC-49BF-4D42-A674-1C4C77BD6D20}" srcId="{9EF8F871-29B6-471F-A642-C46A3F84EBAC}" destId="{ABD13729-914B-48D6-8AF2-E3DCC0BE7D61}" srcOrd="1" destOrd="0" parTransId="{220B454B-2FEB-43B0-95D0-FA522A18C1E8}" sibTransId="{658C40DB-4F7C-4C1A-84E4-2E3A47EC5549}"/>
    <dgm:cxn modelId="{B67720B3-B95A-4763-A3D6-35091E938AC8}" type="presOf" srcId="{ABD13729-914B-48D6-8AF2-E3DCC0BE7D61}" destId="{8392F5D2-67B8-4AD5-AECD-DEBC7F1F4117}" srcOrd="0" destOrd="0" presId="urn:microsoft.com/office/officeart/2005/8/layout/funnel1"/>
    <dgm:cxn modelId="{AD2E39CA-1242-4CED-A6A4-C0355E0B895A}" type="presOf" srcId="{5598F234-7A13-496A-B128-A55BACDD5266}" destId="{D8BA3D35-4C9A-4452-873F-0EB4E3FC433B}" srcOrd="0" destOrd="0" presId="urn:microsoft.com/office/officeart/2005/8/layout/funnel1"/>
    <dgm:cxn modelId="{49B690D0-37BD-4343-A28E-D0492C2D0E70}" type="presOf" srcId="{81F91BF2-5A00-413E-A2E7-EC55D273866B}" destId="{A2F2CAB5-F939-42C6-BF6F-6A36EF21C915}" srcOrd="0" destOrd="0" presId="urn:microsoft.com/office/officeart/2005/8/layout/funnel1"/>
    <dgm:cxn modelId="{590D238E-61EF-4605-8FBA-13FD9D862653}" type="presParOf" srcId="{79BFF1FF-8E98-4085-8D3D-65E03FADBDA1}" destId="{CF27DBEB-1604-470F-9E46-9D55D66530E6}" srcOrd="0" destOrd="0" presId="urn:microsoft.com/office/officeart/2005/8/layout/funnel1"/>
    <dgm:cxn modelId="{9576B611-C035-4655-80EC-84F81ADC46BB}" type="presParOf" srcId="{79BFF1FF-8E98-4085-8D3D-65E03FADBDA1}" destId="{C03D9633-1594-4AAB-AC65-117D7368E5A5}" srcOrd="1" destOrd="0" presId="urn:microsoft.com/office/officeart/2005/8/layout/funnel1"/>
    <dgm:cxn modelId="{34AE237F-09F6-48D3-84A6-0A30BA7B516B}" type="presParOf" srcId="{79BFF1FF-8E98-4085-8D3D-65E03FADBDA1}" destId="{A2F2CAB5-F939-42C6-BF6F-6A36EF21C915}" srcOrd="2" destOrd="0" presId="urn:microsoft.com/office/officeart/2005/8/layout/funnel1"/>
    <dgm:cxn modelId="{6AE02E33-BD27-4250-A50F-9BCE910E1669}" type="presParOf" srcId="{79BFF1FF-8E98-4085-8D3D-65E03FADBDA1}" destId="{8392F5D2-67B8-4AD5-AECD-DEBC7F1F4117}" srcOrd="3" destOrd="0" presId="urn:microsoft.com/office/officeart/2005/8/layout/funnel1"/>
    <dgm:cxn modelId="{2CDC0BC1-6988-4BF2-952C-83F5D0B21C13}" type="presParOf" srcId="{79BFF1FF-8E98-4085-8D3D-65E03FADBDA1}" destId="{D8BA3D35-4C9A-4452-873F-0EB4E3FC433B}" srcOrd="4" destOrd="0" presId="urn:microsoft.com/office/officeart/2005/8/layout/funnel1"/>
    <dgm:cxn modelId="{C7685CCC-7AC7-4F5B-8128-5C38571AF742}" type="presParOf" srcId="{79BFF1FF-8E98-4085-8D3D-65E03FADBDA1}" destId="{4F4B9AF3-15C6-42F6-9BFA-0B3185D91429}" srcOrd="5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C3CD298-C665-460E-922F-991CA8DC8AA9}" type="doc">
      <dgm:prSet loTypeId="urn:microsoft.com/office/officeart/2005/8/layout/arrow2" loCatId="process" qsTypeId="urn:microsoft.com/office/officeart/2005/8/quickstyle/3d3" qsCatId="3D" csTypeId="urn:microsoft.com/office/officeart/2005/8/colors/colorful4" csCatId="colorful" phldr="1"/>
      <dgm:spPr/>
    </dgm:pt>
    <dgm:pt modelId="{BE32F409-0F24-4339-ABD1-A4B5F4CB5A78}">
      <dgm:prSet phldrT="[Texte]" custT="1"/>
      <dgm:spPr/>
      <dgm:t>
        <a:bodyPr/>
        <a:lstStyle/>
        <a:p>
          <a:r>
            <a:rPr lang="fr-FR" sz="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QR code à scanner pour visionner la vidéo de montage (sur la face 1 à rabattre pour la fermeture du carton)</a:t>
          </a:r>
        </a:p>
      </dgm:t>
    </dgm:pt>
    <dgm:pt modelId="{CD940783-3DA3-4B43-8CAD-F756C3C44C32}" type="parTrans" cxnId="{FF548928-641C-401A-8C79-86CEB4E93EDE}">
      <dgm:prSet/>
      <dgm:spPr/>
      <dgm:t>
        <a:bodyPr/>
        <a:lstStyle/>
        <a:p>
          <a:endParaRPr lang="fr-FR" sz="16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C3E204A0-7E05-4753-8A31-1DBF371386C8}" type="sibTrans" cxnId="{FF548928-641C-401A-8C79-86CEB4E93EDE}">
      <dgm:prSet/>
      <dgm:spPr/>
      <dgm:t>
        <a:bodyPr/>
        <a:lstStyle/>
        <a:p>
          <a:endParaRPr lang="fr-FR" sz="16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ABFF3C9A-568E-47AC-A140-B785638DA758}">
      <dgm:prSet phldrT="[Texte]" custT="1"/>
      <dgm:spPr/>
      <dgm:t>
        <a:bodyPr/>
        <a:lstStyle/>
        <a:p>
          <a:endParaRPr lang="fr-FR" sz="7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r>
            <a:rPr lang="fr-FR" sz="7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100% de fibres recyclées</a:t>
          </a:r>
        </a:p>
      </dgm:t>
    </dgm:pt>
    <dgm:pt modelId="{80E7B27D-1E6E-4B39-AC69-40B02F02AF7C}" type="parTrans" cxnId="{5197F742-6C0A-41E6-9C33-9A2703B13D60}">
      <dgm:prSet/>
      <dgm:spPr/>
      <dgm:t>
        <a:bodyPr/>
        <a:lstStyle/>
        <a:p>
          <a:endParaRPr lang="fr-FR" sz="16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39ECFC20-168C-44AF-8F81-43F58A816310}" type="sibTrans" cxnId="{5197F742-6C0A-41E6-9C33-9A2703B13D60}">
      <dgm:prSet/>
      <dgm:spPr/>
      <dgm:t>
        <a:bodyPr/>
        <a:lstStyle/>
        <a:p>
          <a:endParaRPr lang="fr-FR" sz="16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8D2FDD7A-A630-4E70-BCE2-79CA4B8D4DC6}">
      <dgm:prSet phldrT="[Texte]" custT="1"/>
      <dgm:spPr/>
      <dgm:t>
        <a:bodyPr/>
        <a:lstStyle/>
        <a:p>
          <a:r>
            <a:rPr lang="fr-FR" sz="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Résistant à la perforation </a:t>
          </a:r>
        </a:p>
        <a:p>
          <a:r>
            <a:rPr lang="fr-FR" sz="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NF X 30-507</a:t>
          </a:r>
        </a:p>
        <a:p>
          <a:r>
            <a:rPr lang="fr-FR" sz="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(démarche volontaire) </a:t>
          </a:r>
        </a:p>
      </dgm:t>
    </dgm:pt>
    <dgm:pt modelId="{55FA4A62-670D-498A-AE3C-C20579F778D9}" type="parTrans" cxnId="{6C6E2F49-6389-46A4-BB28-F49BC5DC448F}">
      <dgm:prSet/>
      <dgm:spPr/>
      <dgm:t>
        <a:bodyPr/>
        <a:lstStyle/>
        <a:p>
          <a:endParaRPr lang="fr-FR" sz="16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B23935BF-9B3F-4735-A3F1-188FB34DE9B2}" type="sibTrans" cxnId="{6C6E2F49-6389-46A4-BB28-F49BC5DC448F}">
      <dgm:prSet/>
      <dgm:spPr/>
      <dgm:t>
        <a:bodyPr/>
        <a:lstStyle/>
        <a:p>
          <a:endParaRPr lang="fr-FR" sz="16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8CC7A384-396E-40D0-9ECA-1A56DB852123}">
      <dgm:prSet phldrT="[Texte]" custT="1"/>
      <dgm:spPr/>
      <dgm:t>
        <a:bodyPr/>
        <a:lstStyle/>
        <a:p>
          <a:r>
            <a:rPr lang="fr-FR" sz="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Double inscription du nom de l’officine (face avant + face 2 à rabattre)</a:t>
          </a:r>
        </a:p>
      </dgm:t>
    </dgm:pt>
    <dgm:pt modelId="{8ECFBE8B-BA42-4D54-A832-A3A1CD7F9764}" type="parTrans" cxnId="{D79F7601-1DF0-4DE6-B2F5-4BF9194FD131}">
      <dgm:prSet/>
      <dgm:spPr/>
      <dgm:t>
        <a:bodyPr/>
        <a:lstStyle/>
        <a:p>
          <a:endParaRPr lang="fr-FR" sz="16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A3DE1EA0-A34A-4447-95B0-8453DCC162A1}" type="sibTrans" cxnId="{D79F7601-1DF0-4DE6-B2F5-4BF9194FD131}">
      <dgm:prSet/>
      <dgm:spPr/>
      <dgm:t>
        <a:bodyPr/>
        <a:lstStyle/>
        <a:p>
          <a:endParaRPr lang="fr-FR" sz="16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A85AAFBD-705C-4D03-92EF-7AE316DFCFBA}" type="pres">
      <dgm:prSet presAssocID="{9C3CD298-C665-460E-922F-991CA8DC8AA9}" presName="arrowDiagram" presStyleCnt="0">
        <dgm:presLayoutVars>
          <dgm:chMax val="5"/>
          <dgm:dir/>
          <dgm:resizeHandles val="exact"/>
        </dgm:presLayoutVars>
      </dgm:prSet>
      <dgm:spPr/>
    </dgm:pt>
    <dgm:pt modelId="{DA7A4F67-4819-4013-89F7-C4DAE5DDB782}" type="pres">
      <dgm:prSet presAssocID="{9C3CD298-C665-460E-922F-991CA8DC8AA9}" presName="arrow" presStyleLbl="bgShp" presStyleIdx="0" presStyleCnt="1"/>
      <dgm:spPr/>
    </dgm:pt>
    <dgm:pt modelId="{E718670F-CD64-452F-83F0-D938898B1E96}" type="pres">
      <dgm:prSet presAssocID="{9C3CD298-C665-460E-922F-991CA8DC8AA9}" presName="arrowDiagram4" presStyleCnt="0"/>
      <dgm:spPr/>
    </dgm:pt>
    <dgm:pt modelId="{377C79C4-2023-44D5-BAC1-E804700DE191}" type="pres">
      <dgm:prSet presAssocID="{BE32F409-0F24-4339-ABD1-A4B5F4CB5A78}" presName="bullet4a" presStyleLbl="node1" presStyleIdx="0" presStyleCnt="4"/>
      <dgm:spPr/>
    </dgm:pt>
    <dgm:pt modelId="{D68508DF-659B-4AF6-BF41-30F4E1B2CBDF}" type="pres">
      <dgm:prSet presAssocID="{BE32F409-0F24-4339-ABD1-A4B5F4CB5A78}" presName="textBox4a" presStyleLbl="revTx" presStyleIdx="0" presStyleCnt="4" custScaleX="120088" custLinFactNeighborX="8087" custLinFactNeighborY="21831">
        <dgm:presLayoutVars>
          <dgm:bulletEnabled val="1"/>
        </dgm:presLayoutVars>
      </dgm:prSet>
      <dgm:spPr/>
    </dgm:pt>
    <dgm:pt modelId="{6CF8A9DE-7FD5-4F31-81A5-737A8E4AF568}" type="pres">
      <dgm:prSet presAssocID="{8CC7A384-396E-40D0-9ECA-1A56DB852123}" presName="bullet4b" presStyleLbl="node1" presStyleIdx="1" presStyleCnt="4"/>
      <dgm:spPr/>
    </dgm:pt>
    <dgm:pt modelId="{2567592D-AC0E-4A9B-ABFD-BD5108240E1E}" type="pres">
      <dgm:prSet presAssocID="{8CC7A384-396E-40D0-9ECA-1A56DB852123}" presName="textBox4b" presStyleLbl="revTx" presStyleIdx="1" presStyleCnt="4" custScaleX="100288" custScaleY="70891" custLinFactNeighborX="2663" custLinFactNeighborY="-857">
        <dgm:presLayoutVars>
          <dgm:bulletEnabled val="1"/>
        </dgm:presLayoutVars>
      </dgm:prSet>
      <dgm:spPr/>
    </dgm:pt>
    <dgm:pt modelId="{EC72FFAC-92FE-4309-BA8E-812CBF5B276C}" type="pres">
      <dgm:prSet presAssocID="{8D2FDD7A-A630-4E70-BCE2-79CA4B8D4DC6}" presName="bullet4c" presStyleLbl="node1" presStyleIdx="2" presStyleCnt="4"/>
      <dgm:spPr/>
    </dgm:pt>
    <dgm:pt modelId="{C296FA60-6267-443D-9BFC-744739581944}" type="pres">
      <dgm:prSet presAssocID="{8D2FDD7A-A630-4E70-BCE2-79CA4B8D4DC6}" presName="textBox4c" presStyleLbl="revTx" presStyleIdx="2" presStyleCnt="4" custAng="10800000" custFlipVert="1" custScaleX="129290" custScaleY="56188" custLinFactNeighborX="11029" custLinFactNeighborY="-6119">
        <dgm:presLayoutVars>
          <dgm:bulletEnabled val="1"/>
        </dgm:presLayoutVars>
      </dgm:prSet>
      <dgm:spPr/>
    </dgm:pt>
    <dgm:pt modelId="{539BC4F9-43E6-4669-9C95-09B9202AFB14}" type="pres">
      <dgm:prSet presAssocID="{ABFF3C9A-568E-47AC-A140-B785638DA758}" presName="bullet4d" presStyleLbl="node1" presStyleIdx="3" presStyleCnt="4"/>
      <dgm:spPr/>
    </dgm:pt>
    <dgm:pt modelId="{46999763-A0CD-469A-9C90-5FDDBE4562A2}" type="pres">
      <dgm:prSet presAssocID="{ABFF3C9A-568E-47AC-A140-B785638DA758}" presName="textBox4d" presStyleLbl="revTx" presStyleIdx="3" presStyleCnt="4" custAng="10800000" custFlipVert="1" custScaleX="82563" custScaleY="30251" custLinFactNeighborX="-16559" custLinFactNeighborY="-25787">
        <dgm:presLayoutVars>
          <dgm:bulletEnabled val="1"/>
        </dgm:presLayoutVars>
      </dgm:prSet>
      <dgm:spPr/>
    </dgm:pt>
  </dgm:ptLst>
  <dgm:cxnLst>
    <dgm:cxn modelId="{D79F7601-1DF0-4DE6-B2F5-4BF9194FD131}" srcId="{9C3CD298-C665-460E-922F-991CA8DC8AA9}" destId="{8CC7A384-396E-40D0-9ECA-1A56DB852123}" srcOrd="1" destOrd="0" parTransId="{8ECFBE8B-BA42-4D54-A832-A3A1CD7F9764}" sibTransId="{A3DE1EA0-A34A-4447-95B0-8453DCC162A1}"/>
    <dgm:cxn modelId="{49223711-CF24-4F86-93E3-03C7E431F79A}" type="presOf" srcId="{ABFF3C9A-568E-47AC-A140-B785638DA758}" destId="{46999763-A0CD-469A-9C90-5FDDBE4562A2}" srcOrd="0" destOrd="0" presId="urn:microsoft.com/office/officeart/2005/8/layout/arrow2"/>
    <dgm:cxn modelId="{FF548928-641C-401A-8C79-86CEB4E93EDE}" srcId="{9C3CD298-C665-460E-922F-991CA8DC8AA9}" destId="{BE32F409-0F24-4339-ABD1-A4B5F4CB5A78}" srcOrd="0" destOrd="0" parTransId="{CD940783-3DA3-4B43-8CAD-F756C3C44C32}" sibTransId="{C3E204A0-7E05-4753-8A31-1DBF371386C8}"/>
    <dgm:cxn modelId="{0F69CE3C-611C-4248-B89C-950A20AE45B8}" type="presOf" srcId="{8CC7A384-396E-40D0-9ECA-1A56DB852123}" destId="{2567592D-AC0E-4A9B-ABFD-BD5108240E1E}" srcOrd="0" destOrd="0" presId="urn:microsoft.com/office/officeart/2005/8/layout/arrow2"/>
    <dgm:cxn modelId="{3128A442-FA58-49B6-B20D-302300CB2B46}" type="presOf" srcId="{BE32F409-0F24-4339-ABD1-A4B5F4CB5A78}" destId="{D68508DF-659B-4AF6-BF41-30F4E1B2CBDF}" srcOrd="0" destOrd="0" presId="urn:microsoft.com/office/officeart/2005/8/layout/arrow2"/>
    <dgm:cxn modelId="{5197F742-6C0A-41E6-9C33-9A2703B13D60}" srcId="{9C3CD298-C665-460E-922F-991CA8DC8AA9}" destId="{ABFF3C9A-568E-47AC-A140-B785638DA758}" srcOrd="3" destOrd="0" parTransId="{80E7B27D-1E6E-4B39-AC69-40B02F02AF7C}" sibTransId="{39ECFC20-168C-44AF-8F81-43F58A816310}"/>
    <dgm:cxn modelId="{6C6E2F49-6389-46A4-BB28-F49BC5DC448F}" srcId="{9C3CD298-C665-460E-922F-991CA8DC8AA9}" destId="{8D2FDD7A-A630-4E70-BCE2-79CA4B8D4DC6}" srcOrd="2" destOrd="0" parTransId="{55FA4A62-670D-498A-AE3C-C20579F778D9}" sibTransId="{B23935BF-9B3F-4735-A3F1-188FB34DE9B2}"/>
    <dgm:cxn modelId="{4D8BB071-A1FB-4345-840F-7EB13BAA47DC}" type="presOf" srcId="{8D2FDD7A-A630-4E70-BCE2-79CA4B8D4DC6}" destId="{C296FA60-6267-443D-9BFC-744739581944}" srcOrd="0" destOrd="0" presId="urn:microsoft.com/office/officeart/2005/8/layout/arrow2"/>
    <dgm:cxn modelId="{451F088F-8CE6-4111-A51C-EB01A48C20E6}" type="presOf" srcId="{9C3CD298-C665-460E-922F-991CA8DC8AA9}" destId="{A85AAFBD-705C-4D03-92EF-7AE316DFCFBA}" srcOrd="0" destOrd="0" presId="urn:microsoft.com/office/officeart/2005/8/layout/arrow2"/>
    <dgm:cxn modelId="{0F300E08-441C-4AF9-B862-D40A4A02FDBE}" type="presParOf" srcId="{A85AAFBD-705C-4D03-92EF-7AE316DFCFBA}" destId="{DA7A4F67-4819-4013-89F7-C4DAE5DDB782}" srcOrd="0" destOrd="0" presId="urn:microsoft.com/office/officeart/2005/8/layout/arrow2"/>
    <dgm:cxn modelId="{A8BC3F00-4135-4A8A-A2F8-3D36C96A15AC}" type="presParOf" srcId="{A85AAFBD-705C-4D03-92EF-7AE316DFCFBA}" destId="{E718670F-CD64-452F-83F0-D938898B1E96}" srcOrd="1" destOrd="0" presId="urn:microsoft.com/office/officeart/2005/8/layout/arrow2"/>
    <dgm:cxn modelId="{D581DAB1-8211-4F6E-B579-425F3334ABDE}" type="presParOf" srcId="{E718670F-CD64-452F-83F0-D938898B1E96}" destId="{377C79C4-2023-44D5-BAC1-E804700DE191}" srcOrd="0" destOrd="0" presId="urn:microsoft.com/office/officeart/2005/8/layout/arrow2"/>
    <dgm:cxn modelId="{B03C6853-FD6E-4A45-87D0-CF9F65D254C2}" type="presParOf" srcId="{E718670F-CD64-452F-83F0-D938898B1E96}" destId="{D68508DF-659B-4AF6-BF41-30F4E1B2CBDF}" srcOrd="1" destOrd="0" presId="urn:microsoft.com/office/officeart/2005/8/layout/arrow2"/>
    <dgm:cxn modelId="{37094AD8-B29A-470F-8942-3330EB1360E1}" type="presParOf" srcId="{E718670F-CD64-452F-83F0-D938898B1E96}" destId="{6CF8A9DE-7FD5-4F31-81A5-737A8E4AF568}" srcOrd="2" destOrd="0" presId="urn:microsoft.com/office/officeart/2005/8/layout/arrow2"/>
    <dgm:cxn modelId="{D3F4A3B3-1904-4237-BB0D-AF0F848D7E96}" type="presParOf" srcId="{E718670F-CD64-452F-83F0-D938898B1E96}" destId="{2567592D-AC0E-4A9B-ABFD-BD5108240E1E}" srcOrd="3" destOrd="0" presId="urn:microsoft.com/office/officeart/2005/8/layout/arrow2"/>
    <dgm:cxn modelId="{AC0E1106-8904-41CA-8893-803950C11F7E}" type="presParOf" srcId="{E718670F-CD64-452F-83F0-D938898B1E96}" destId="{EC72FFAC-92FE-4309-BA8E-812CBF5B276C}" srcOrd="4" destOrd="0" presId="urn:microsoft.com/office/officeart/2005/8/layout/arrow2"/>
    <dgm:cxn modelId="{D9E39B3C-98CE-42C7-A49E-EE233A5283A3}" type="presParOf" srcId="{E718670F-CD64-452F-83F0-D938898B1E96}" destId="{C296FA60-6267-443D-9BFC-744739581944}" srcOrd="5" destOrd="0" presId="urn:microsoft.com/office/officeart/2005/8/layout/arrow2"/>
    <dgm:cxn modelId="{63503EDC-2621-49ED-9164-0EC274B30149}" type="presParOf" srcId="{E718670F-CD64-452F-83F0-D938898B1E96}" destId="{539BC4F9-43E6-4669-9C95-09B9202AFB14}" srcOrd="6" destOrd="0" presId="urn:microsoft.com/office/officeart/2005/8/layout/arrow2"/>
    <dgm:cxn modelId="{971DC491-1DD0-433D-BC87-C9F9D31E2676}" type="presParOf" srcId="{E718670F-CD64-452F-83F0-D938898B1E96}" destId="{46999763-A0CD-469A-9C90-5FDDBE4562A2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27DBEB-1604-470F-9E46-9D55D66530E6}">
      <dsp:nvSpPr>
        <dsp:cNvPr id="0" name=""/>
        <dsp:cNvSpPr/>
      </dsp:nvSpPr>
      <dsp:spPr>
        <a:xfrm>
          <a:off x="1040629" y="157864"/>
          <a:ext cx="3132996" cy="1088048"/>
        </a:xfrm>
        <a:prstGeom prst="ellipse">
          <a:avLst/>
        </a:prstGeom>
        <a:solidFill>
          <a:schemeClr val="accent4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z="-190500" extrusionH="1270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3D9633-1594-4AAB-AC65-117D7368E5A5}">
      <dsp:nvSpPr>
        <dsp:cNvPr id="0" name=""/>
        <dsp:cNvSpPr/>
      </dsp:nvSpPr>
      <dsp:spPr>
        <a:xfrm>
          <a:off x="2333213" y="2822125"/>
          <a:ext cx="607169" cy="388588"/>
        </a:xfrm>
        <a:prstGeom prst="down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2F2CAB5-F939-42C6-BF6F-6A36EF21C915}">
      <dsp:nvSpPr>
        <dsp:cNvPr id="0" name=""/>
        <dsp:cNvSpPr/>
      </dsp:nvSpPr>
      <dsp:spPr>
        <a:xfrm>
          <a:off x="1179590" y="3132996"/>
          <a:ext cx="2914415" cy="7286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Taux de collecte 2024 = 77%</a:t>
          </a:r>
        </a:p>
      </dsp:txBody>
      <dsp:txXfrm>
        <a:off x="1179590" y="3132996"/>
        <a:ext cx="2914415" cy="728603"/>
      </dsp:txXfrm>
    </dsp:sp>
    <dsp:sp modelId="{8392F5D2-67B8-4AD5-AECD-DEBC7F1F4117}">
      <dsp:nvSpPr>
        <dsp:cNvPr id="0" name=""/>
        <dsp:cNvSpPr/>
      </dsp:nvSpPr>
      <dsp:spPr>
        <a:xfrm>
          <a:off x="2204493" y="1329944"/>
          <a:ext cx="1092905" cy="1092905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1" kern="12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7 975 tonnes de MNU</a:t>
          </a:r>
        </a:p>
      </dsp:txBody>
      <dsp:txXfrm>
        <a:off x="2364545" y="1489996"/>
        <a:ext cx="772801" cy="772801"/>
      </dsp:txXfrm>
    </dsp:sp>
    <dsp:sp modelId="{D8BA3D35-4C9A-4452-873F-0EB4E3FC433B}">
      <dsp:nvSpPr>
        <dsp:cNvPr id="0" name=""/>
        <dsp:cNvSpPr/>
      </dsp:nvSpPr>
      <dsp:spPr>
        <a:xfrm>
          <a:off x="1674154" y="414502"/>
          <a:ext cx="1092905" cy="1092905"/>
        </a:xfrm>
        <a:prstGeom prst="ellipse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1" kern="12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9 960 tonnes de gisement MNU</a:t>
          </a:r>
        </a:p>
      </dsp:txBody>
      <dsp:txXfrm>
        <a:off x="1834206" y="574554"/>
        <a:ext cx="772801" cy="772801"/>
      </dsp:txXfrm>
    </dsp:sp>
    <dsp:sp modelId="{4F4B9AF3-15C6-42F6-9BFA-0B3185D91429}">
      <dsp:nvSpPr>
        <dsp:cNvPr id="0" name=""/>
        <dsp:cNvSpPr/>
      </dsp:nvSpPr>
      <dsp:spPr>
        <a:xfrm>
          <a:off x="936722" y="49747"/>
          <a:ext cx="3400151" cy="2720120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7A4F67-4819-4013-89F7-C4DAE5DDB782}">
      <dsp:nvSpPr>
        <dsp:cNvPr id="0" name=""/>
        <dsp:cNvSpPr/>
      </dsp:nvSpPr>
      <dsp:spPr>
        <a:xfrm>
          <a:off x="0" y="636591"/>
          <a:ext cx="5233715" cy="3271071"/>
        </a:xfrm>
        <a:prstGeom prst="swooshArrow">
          <a:avLst>
            <a:gd name="adj1" fmla="val 25000"/>
            <a:gd name="adj2" fmla="val 25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7C79C4-2023-44D5-BAC1-E804700DE191}">
      <dsp:nvSpPr>
        <dsp:cNvPr id="0" name=""/>
        <dsp:cNvSpPr/>
      </dsp:nvSpPr>
      <dsp:spPr>
        <a:xfrm>
          <a:off x="515520" y="3068960"/>
          <a:ext cx="120375" cy="12037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68508DF-659B-4AF6-BF41-30F4E1B2CBDF}">
      <dsp:nvSpPr>
        <dsp:cNvPr id="0" name=""/>
        <dsp:cNvSpPr/>
      </dsp:nvSpPr>
      <dsp:spPr>
        <a:xfrm>
          <a:off x="558194" y="3299105"/>
          <a:ext cx="1074745" cy="778515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784" tIns="0" rIns="0" bIns="0" numCol="1" spcCol="1270" anchor="t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7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QR code à scanner pour visionner la vidéo de montage (sur la face 1 à rabattre pour la fermeture du carton)</a:t>
          </a:r>
        </a:p>
      </dsp:txBody>
      <dsp:txXfrm>
        <a:off x="558194" y="3299105"/>
        <a:ext cx="1074745" cy="778515"/>
      </dsp:txXfrm>
    </dsp:sp>
    <dsp:sp modelId="{6CF8A9DE-7FD5-4F31-81A5-737A8E4AF568}">
      <dsp:nvSpPr>
        <dsp:cNvPr id="0" name=""/>
        <dsp:cNvSpPr/>
      </dsp:nvSpPr>
      <dsp:spPr>
        <a:xfrm>
          <a:off x="1365999" y="2308109"/>
          <a:ext cx="209348" cy="209348"/>
        </a:xfrm>
        <a:prstGeom prst="ellipse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567592D-AC0E-4A9B-ABFD-BD5108240E1E}">
      <dsp:nvSpPr>
        <dsp:cNvPr id="0" name=""/>
        <dsp:cNvSpPr/>
      </dsp:nvSpPr>
      <dsp:spPr>
        <a:xfrm>
          <a:off x="1498359" y="2617544"/>
          <a:ext cx="1102245" cy="1059735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929" tIns="0" rIns="0" bIns="0" numCol="1" spcCol="1270" anchor="t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7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Double inscription du nom de l’officine (face avant + face 2 à rabattre)</a:t>
          </a:r>
        </a:p>
      </dsp:txBody>
      <dsp:txXfrm>
        <a:off x="1498359" y="2617544"/>
        <a:ext cx="1102245" cy="1059735"/>
      </dsp:txXfrm>
    </dsp:sp>
    <dsp:sp modelId="{EC72FFAC-92FE-4309-BA8E-812CBF5B276C}">
      <dsp:nvSpPr>
        <dsp:cNvPr id="0" name=""/>
        <dsp:cNvSpPr/>
      </dsp:nvSpPr>
      <dsp:spPr>
        <a:xfrm>
          <a:off x="2451995" y="1747447"/>
          <a:ext cx="277386" cy="277386"/>
        </a:xfrm>
        <a:prstGeom prst="ellipse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296FA60-6267-443D-9BFC-744739581944}">
      <dsp:nvSpPr>
        <dsp:cNvPr id="0" name=""/>
        <dsp:cNvSpPr/>
      </dsp:nvSpPr>
      <dsp:spPr>
        <a:xfrm rot="10800000" flipV="1">
          <a:off x="2550946" y="2205278"/>
          <a:ext cx="1421000" cy="1135853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982" tIns="0" rIns="0" bIns="0" numCol="1" spcCol="1270" anchor="t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7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Résistant à la perforation </a:t>
          </a:r>
        </a:p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7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NF X 30-507</a:t>
          </a:r>
        </a:p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7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(démarche volontaire) </a:t>
          </a:r>
        </a:p>
      </dsp:txBody>
      <dsp:txXfrm rot="-10800000">
        <a:off x="2550946" y="2205278"/>
        <a:ext cx="1421000" cy="1135853"/>
      </dsp:txXfrm>
    </dsp:sp>
    <dsp:sp modelId="{539BC4F9-43E6-4669-9C95-09B9202AFB14}">
      <dsp:nvSpPr>
        <dsp:cNvPr id="0" name=""/>
        <dsp:cNvSpPr/>
      </dsp:nvSpPr>
      <dsp:spPr>
        <a:xfrm>
          <a:off x="3634815" y="1376508"/>
          <a:ext cx="371593" cy="371593"/>
        </a:xfrm>
        <a:prstGeom prst="ellipse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999763-A0CD-469A-9C90-5FDDBE4562A2}">
      <dsp:nvSpPr>
        <dsp:cNvPr id="0" name=""/>
        <dsp:cNvSpPr/>
      </dsp:nvSpPr>
      <dsp:spPr>
        <a:xfrm rot="10800000" flipV="1">
          <a:off x="3734438" y="1775439"/>
          <a:ext cx="907433" cy="709494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6900" tIns="0" rIns="0" bIns="0" numCol="1" spcCol="1270" anchor="t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7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7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100% de fibres recyclées</a:t>
          </a:r>
        </a:p>
      </dsp:txBody>
      <dsp:txXfrm rot="-10800000">
        <a:off x="3734438" y="1775439"/>
        <a:ext cx="907433" cy="7094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1.jpe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0.2476</cdr:x>
      <cdr:y>0.15244</cdr:y>
    </cdr:from>
    <cdr:to>
      <cdr:x>0.36399</cdr:x>
      <cdr:y>0.27347</cdr:y>
    </cdr:to>
    <cdr:sp macro="" textlink="">
      <cdr:nvSpPr>
        <cdr:cNvPr id="2" name="Bulle narrative : rectangle à coins arrondis 1">
          <a:extLst xmlns:a="http://schemas.openxmlformats.org/drawingml/2006/main">
            <a:ext uri="{FF2B5EF4-FFF2-40B4-BE49-F238E27FC236}">
              <a16:creationId xmlns:a16="http://schemas.microsoft.com/office/drawing/2014/main" id="{6C310DB3-E007-EDF1-40E7-52AED982C472}"/>
            </a:ext>
          </a:extLst>
        </cdr:cNvPr>
        <cdr:cNvSpPr/>
      </cdr:nvSpPr>
      <cdr:spPr>
        <a:xfrm xmlns:a="http://schemas.openxmlformats.org/drawingml/2006/main">
          <a:off x="2227072" y="703521"/>
          <a:ext cx="1046867" cy="558570"/>
        </a:xfrm>
        <a:prstGeom xmlns:a="http://schemas.openxmlformats.org/drawingml/2006/main" prst="wedgeRoundRectCallout">
          <a:avLst>
            <a:gd name="adj1" fmla="val -39625"/>
            <a:gd name="adj2" fmla="val 78195"/>
            <a:gd name="adj3" fmla="val 16667"/>
          </a:avLst>
        </a:prstGeom>
        <a:solidFill xmlns:a="http://schemas.openxmlformats.org/drawingml/2006/main">
          <a:srgbClr val="7030A0"/>
        </a:solidFill>
        <a:ln xmlns:a="http://schemas.openxmlformats.org/drawingml/2006/main">
          <a:solidFill>
            <a:srgbClr val="7030A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wrap="square" lIns="0" tIns="0" rIns="0" bIns="0" rtlCol="0" anchor="ctr">
          <a:noAutofit/>
        </a:bodyPr>
        <a:lstStyle xmlns:a="http://schemas.openxmlformats.org/drawingml/2006/main">
          <a:defPPr>
            <a:defRPr lang="fr-FR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fr-FR" sz="1000" dirty="0"/>
            <a:t>Courbe de tendance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0.14719</cdr:x>
      <cdr:y>0.14557</cdr:y>
    </cdr:from>
    <cdr:to>
      <cdr:x>0.69677</cdr:x>
      <cdr:y>0.7989</cdr:y>
    </cdr:to>
    <cdr:pic>
      <cdr:nvPicPr>
        <cdr:cNvPr id="2" name="Picture 4" descr="Résultat de recherche d'images pour &quot;dessin france&quot;">
          <a:extLst xmlns:a="http://schemas.openxmlformats.org/drawingml/2006/main">
            <a:ext uri="{FF2B5EF4-FFF2-40B4-BE49-F238E27FC236}">
              <a16:creationId xmlns:a16="http://schemas.microsoft.com/office/drawing/2014/main" id="{43B73B1E-90F5-4602-B083-EC88205BCEF3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 rotWithShape="1">
        <a:blip xmlns:a="http://schemas.openxmlformats.org/drawingml/2006/main" xmlns:r="http://schemas.openxmlformats.org/officeDocument/2006/relationships" r:embed="rId1" cstate="print">
          <a:clrChange>
            <a:clrFrom>
              <a:srgbClr val="FFFFFF"/>
            </a:clrFrom>
            <a:clrTo>
              <a:srgbClr val="FFFFFF">
                <a:alpha val="0"/>
              </a:srgbClr>
            </a:clrTo>
          </a:clrChange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b="11678"/>
        <a:stretch xmlns:a="http://schemas.openxmlformats.org/drawingml/2006/main"/>
      </cdr:blipFill>
      <cdr:spPr bwMode="auto">
        <a:xfrm xmlns:a="http://schemas.openxmlformats.org/drawingml/2006/main">
          <a:off x="620447" y="655682"/>
          <a:ext cx="2316560" cy="2942722"/>
        </a:xfrm>
        <a:prstGeom xmlns:a="http://schemas.openxmlformats.org/drawingml/2006/main" prst="rect">
          <a:avLst/>
        </a:prstGeom>
        <a:noFill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  <cdr:relSizeAnchor xmlns:cdr="http://schemas.openxmlformats.org/drawingml/2006/chartDrawing">
    <cdr:from>
      <cdr:x>0.27409</cdr:x>
      <cdr:y>0.37101</cdr:y>
    </cdr:from>
    <cdr:to>
      <cdr:x>0.57019</cdr:x>
      <cdr:y>0.54184</cdr:y>
    </cdr:to>
    <cdr:sp macro="" textlink="">
      <cdr:nvSpPr>
        <cdr:cNvPr id="3" name="ZoneTexte 85">
          <a:extLst xmlns:a="http://schemas.openxmlformats.org/drawingml/2006/main">
            <a:ext uri="{FF2B5EF4-FFF2-40B4-BE49-F238E27FC236}">
              <a16:creationId xmlns:a16="http://schemas.microsoft.com/office/drawing/2014/main" id="{61EA6EAB-0D07-4E32-845D-AF35C4742AEE}"/>
            </a:ext>
          </a:extLst>
        </cdr:cNvPr>
        <cdr:cNvSpPr txBox="1"/>
      </cdr:nvSpPr>
      <cdr:spPr>
        <a:xfrm xmlns:a="http://schemas.openxmlformats.org/drawingml/2006/main">
          <a:off x="1203853" y="1671120"/>
          <a:ext cx="1300535" cy="76944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fr-FR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fr-FR" sz="4400" b="1" i="0" u="none" strike="noStrike" kern="1200" cap="none" spc="0" normalizeH="0" baseline="0" noProof="0" dirty="0">
              <a:ln>
                <a:noFill/>
              </a:ln>
              <a:solidFill>
                <a:srgbClr val="008C4D"/>
              </a:solidFill>
              <a:effectLst/>
              <a:uLnTx/>
              <a:uFillTx/>
              <a:latin typeface="Dreaming Outloud Pro" panose="03050502040302030504" pitchFamily="66" charset="0"/>
              <a:cs typeface="Dreaming Outloud Pro" panose="03050502040302030504" pitchFamily="66" charset="0"/>
            </a:rPr>
            <a:t>67%</a:t>
          </a:r>
        </a:p>
      </cdr:txBody>
    </cdr:sp>
  </cdr:relSizeAnchor>
  <cdr:relSizeAnchor xmlns:cdr="http://schemas.openxmlformats.org/drawingml/2006/chartDrawing">
    <cdr:from>
      <cdr:x>0.23157</cdr:x>
      <cdr:y>0.52827</cdr:y>
    </cdr:from>
    <cdr:to>
      <cdr:x>0.63105</cdr:x>
      <cdr:y>0.68664</cdr:y>
    </cdr:to>
    <cdr:sp macro="" textlink="">
      <cdr:nvSpPr>
        <cdr:cNvPr id="4" name="Rectangle 3">
          <a:extLst xmlns:a="http://schemas.openxmlformats.org/drawingml/2006/main">
            <a:ext uri="{FF2B5EF4-FFF2-40B4-BE49-F238E27FC236}">
              <a16:creationId xmlns:a16="http://schemas.microsoft.com/office/drawing/2014/main" id="{5E0CF97B-A83C-44E3-ACC1-05491BAD1A66}"/>
            </a:ext>
          </a:extLst>
        </cdr:cNvPr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017078" y="2379429"/>
          <a:ext cx="1754612" cy="71334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bg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  <cdr:txBody>
        <a:bodyPr xmlns:a="http://schemas.openxmlformats.org/drawingml/2006/main" wrap="square" anchor="ctr">
          <a:spAutoFit/>
        </a:bodyPr>
        <a:lstStyle xmlns:a="http://schemas.openxmlformats.org/drawingml/2006/main">
          <a:defPPr>
            <a:defRPr lang="fr-FR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914400" rtl="0" eaLnBrk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fr-FR" sz="1400" b="1" i="0" u="none" strike="noStrike" kern="0" cap="none" spc="0" normalizeH="0" baseline="0" noProof="0" dirty="0">
              <a:ln>
                <a:noFill/>
              </a:ln>
              <a:solidFill>
                <a:srgbClr val="008C4D"/>
              </a:solidFill>
              <a:effectLst/>
              <a:uLnTx/>
              <a:uFillTx/>
              <a:latin typeface="+mj-lt"/>
              <a:ea typeface="Roboto Condensed" panose="02000000000000000000" pitchFamily="2" charset="0"/>
              <a:cs typeface="Verdana" panose="020B0604030504040204" pitchFamily="34" charset="0"/>
            </a:rPr>
            <a:t>des Français</a:t>
          </a:r>
        </a:p>
        <a:p xmlns:a="http://schemas.openxmlformats.org/drawingml/2006/main">
          <a:pPr marL="0" marR="0" lvl="0" indent="0" algn="ctr" defTabSz="914400" rtl="0" eaLnBrk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fr-FR" sz="1400" b="1" i="0" u="none" strike="noStrike" kern="0" cap="none" spc="0" normalizeH="0" baseline="0" noProof="0" dirty="0">
              <a:ln>
                <a:noFill/>
              </a:ln>
              <a:solidFill>
                <a:srgbClr val="008C4D"/>
              </a:solidFill>
              <a:effectLst/>
              <a:uLnTx/>
              <a:uFillTx/>
              <a:latin typeface="+mj-lt"/>
              <a:ea typeface="Roboto Condensed" panose="02000000000000000000" pitchFamily="2" charset="0"/>
              <a:cs typeface="Verdana" panose="020B0604030504040204" pitchFamily="34" charset="0"/>
            </a:rPr>
            <a:t>Connaissent CYCLAMED</a:t>
          </a:r>
        </a:p>
      </cdr:txBody>
    </cdr:sp>
  </cdr:relSizeAnchor>
</c:userShape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26T12:36:12.656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26T12:36:12.658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26T12:36:12.659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26T12:36:12.660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26T12:36:12.661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4DE1F3-ADB0-4211-BA5A-C44D6D31E8AD}" type="datetimeFigureOut">
              <a:rPr lang="fr-FR" smtClean="0"/>
              <a:t>19/12/2025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4CC9BC-6194-4B99-A331-3774CE5108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9064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c75436fb8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c75436fb8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32 ans d’existence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2</a:t>
            </a:r>
            <a:r>
              <a:rPr lang="fr-FR" baseline="30000" dirty="0"/>
              <a:t>ième</a:t>
            </a:r>
            <a:r>
              <a:rPr lang="fr-FR" dirty="0"/>
              <a:t> plus vieil éco organisme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2 phases : appro état après création REP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REP = Responsabilité élargie du producteur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Pouvoirs publics =&gt; 1 rendez-vous par an =&gt; on poursuit la mission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Agrément =&gt; 1</a:t>
            </a:r>
            <a:r>
              <a:rPr lang="fr-FR" baseline="30000" dirty="0"/>
              <a:t>er</a:t>
            </a:r>
            <a:r>
              <a:rPr lang="fr-FR" dirty="0"/>
              <a:t> 10 pages / 2</a:t>
            </a:r>
            <a:r>
              <a:rPr lang="fr-FR" baseline="30000" dirty="0"/>
              <a:t>ième</a:t>
            </a:r>
            <a:r>
              <a:rPr lang="fr-FR" dirty="0"/>
              <a:t> 40 pages / 3</a:t>
            </a:r>
            <a:r>
              <a:rPr lang="fr-FR" baseline="30000" dirty="0"/>
              <a:t>ième</a:t>
            </a:r>
            <a:r>
              <a:rPr lang="fr-FR" dirty="0"/>
              <a:t> 3 pages (il ne faut plus que spécifier ses activités par rapport aux lois)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819753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c75436fb8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c75436fb8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72493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c75436fb8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c75436fb8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47488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71FC64B9-0C60-2A93-D88E-59E203D20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c75436fb83_0_30:notes">
            <a:extLst>
              <a:ext uri="{FF2B5EF4-FFF2-40B4-BE49-F238E27FC236}">
                <a16:creationId xmlns:a16="http://schemas.microsoft.com/office/drawing/2014/main" id="{F9F9E7A9-41AE-FD31-F01A-C0A86CB6BFD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c75436fb83_0_30:notes">
            <a:extLst>
              <a:ext uri="{FF2B5EF4-FFF2-40B4-BE49-F238E27FC236}">
                <a16:creationId xmlns:a16="http://schemas.microsoft.com/office/drawing/2014/main" id="{08BB5CE7-65FB-21DC-613C-3031EEFAA39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59196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EFDCA0FD-D87A-EAB6-1C0C-69BFE5FC9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c75436fb83_0_30:notes">
            <a:extLst>
              <a:ext uri="{FF2B5EF4-FFF2-40B4-BE49-F238E27FC236}">
                <a16:creationId xmlns:a16="http://schemas.microsoft.com/office/drawing/2014/main" id="{7AA1F027-A6E7-9B53-33E6-2ED83CC536D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c75436fb83_0_30:notes">
            <a:extLst>
              <a:ext uri="{FF2B5EF4-FFF2-40B4-BE49-F238E27FC236}">
                <a16:creationId xmlns:a16="http://schemas.microsoft.com/office/drawing/2014/main" id="{6B767D3A-3911-69A1-EFA0-9C41CDA5240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55467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c75436fb83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c75436fb83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84735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c75436fb8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c75436fb8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0189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>
          <a:extLst>
            <a:ext uri="{FF2B5EF4-FFF2-40B4-BE49-F238E27FC236}">
              <a16:creationId xmlns:a16="http://schemas.microsoft.com/office/drawing/2014/main" id="{6C314CE9-BD76-92D4-F6BD-DA7054343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c75436fb83_0_14:notes">
            <a:extLst>
              <a:ext uri="{FF2B5EF4-FFF2-40B4-BE49-F238E27FC236}">
                <a16:creationId xmlns:a16="http://schemas.microsoft.com/office/drawing/2014/main" id="{B6345156-9DCD-9B0C-8277-C05434B8749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c75436fb83_0_14:notes">
            <a:extLst>
              <a:ext uri="{FF2B5EF4-FFF2-40B4-BE49-F238E27FC236}">
                <a16:creationId xmlns:a16="http://schemas.microsoft.com/office/drawing/2014/main" id="{9382EFC4-8D98-E739-97B6-F7D26C72D8A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81029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>
          <a:extLst>
            <a:ext uri="{FF2B5EF4-FFF2-40B4-BE49-F238E27FC236}">
              <a16:creationId xmlns:a16="http://schemas.microsoft.com/office/drawing/2014/main" id="{98AFAE1A-778C-DCC3-5F49-7BC7FACB4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c75436fb83_0_14:notes">
            <a:extLst>
              <a:ext uri="{FF2B5EF4-FFF2-40B4-BE49-F238E27FC236}">
                <a16:creationId xmlns:a16="http://schemas.microsoft.com/office/drawing/2014/main" id="{9437A71D-4048-C6BE-6654-D868B461378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c75436fb83_0_14:notes">
            <a:extLst>
              <a:ext uri="{FF2B5EF4-FFF2-40B4-BE49-F238E27FC236}">
                <a16:creationId xmlns:a16="http://schemas.microsoft.com/office/drawing/2014/main" id="{51BE081D-0A9D-354E-8235-5F4B0051C20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40256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>
          <a:extLst>
            <a:ext uri="{FF2B5EF4-FFF2-40B4-BE49-F238E27FC236}">
              <a16:creationId xmlns:a16="http://schemas.microsoft.com/office/drawing/2014/main" id="{ED6A93F5-1720-59E3-66CF-8A24294D2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c75436fb83_0_14:notes">
            <a:extLst>
              <a:ext uri="{FF2B5EF4-FFF2-40B4-BE49-F238E27FC236}">
                <a16:creationId xmlns:a16="http://schemas.microsoft.com/office/drawing/2014/main" id="{3C0DD576-DBE0-C3A1-BE2D-F73EDC66E7D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c75436fb83_0_14:notes">
            <a:extLst>
              <a:ext uri="{FF2B5EF4-FFF2-40B4-BE49-F238E27FC236}">
                <a16:creationId xmlns:a16="http://schemas.microsoft.com/office/drawing/2014/main" id="{F08EF4ED-AC08-C9CD-748F-E2FB8EEC688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88695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>
          <a:extLst>
            <a:ext uri="{FF2B5EF4-FFF2-40B4-BE49-F238E27FC236}">
              <a16:creationId xmlns:a16="http://schemas.microsoft.com/office/drawing/2014/main" id="{7A59B92A-C886-A55F-3DC6-C27DEC6AB7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c75436fb83_0_4:notes">
            <a:extLst>
              <a:ext uri="{FF2B5EF4-FFF2-40B4-BE49-F238E27FC236}">
                <a16:creationId xmlns:a16="http://schemas.microsoft.com/office/drawing/2014/main" id="{7CCE1CFC-1D9D-BAA6-9452-AF9F3B9B432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c75436fb83_0_4:notes">
            <a:extLst>
              <a:ext uri="{FF2B5EF4-FFF2-40B4-BE49-F238E27FC236}">
                <a16:creationId xmlns:a16="http://schemas.microsoft.com/office/drawing/2014/main" id="{D8548FF2-D219-94B0-A906-2623125AC86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1192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c75436fb83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c75436fb83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>
          <a:extLst>
            <a:ext uri="{FF2B5EF4-FFF2-40B4-BE49-F238E27FC236}">
              <a16:creationId xmlns:a16="http://schemas.microsoft.com/office/drawing/2014/main" id="{55894775-D4CF-23C8-9A58-9977F0305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c75436fb83_0_14:notes">
            <a:extLst>
              <a:ext uri="{FF2B5EF4-FFF2-40B4-BE49-F238E27FC236}">
                <a16:creationId xmlns:a16="http://schemas.microsoft.com/office/drawing/2014/main" id="{76D683B4-8C9A-C08F-5C57-1D284756A5C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c75436fb83_0_14:notes">
            <a:extLst>
              <a:ext uri="{FF2B5EF4-FFF2-40B4-BE49-F238E27FC236}">
                <a16:creationId xmlns:a16="http://schemas.microsoft.com/office/drawing/2014/main" id="{6100474D-CF46-5ABB-2CD7-0B043D0A260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27635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>
          <a:extLst>
            <a:ext uri="{FF2B5EF4-FFF2-40B4-BE49-F238E27FC236}">
              <a16:creationId xmlns:a16="http://schemas.microsoft.com/office/drawing/2014/main" id="{A9402574-628B-B123-F59C-2818CDEBD7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c75436fb83_0_14:notes">
            <a:extLst>
              <a:ext uri="{FF2B5EF4-FFF2-40B4-BE49-F238E27FC236}">
                <a16:creationId xmlns:a16="http://schemas.microsoft.com/office/drawing/2014/main" id="{3C95444E-4407-8BC8-512B-B419FF930AD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c75436fb83_0_14:notes">
            <a:extLst>
              <a:ext uri="{FF2B5EF4-FFF2-40B4-BE49-F238E27FC236}">
                <a16:creationId xmlns:a16="http://schemas.microsoft.com/office/drawing/2014/main" id="{43D46938-A27E-F61A-D76C-16D60B1F1D4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3340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>
          <a:extLst>
            <a:ext uri="{FF2B5EF4-FFF2-40B4-BE49-F238E27FC236}">
              <a16:creationId xmlns:a16="http://schemas.microsoft.com/office/drawing/2014/main" id="{0F4D94C1-AAD7-E07F-43CD-5F17031EC1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c75436fb83_0_14:notes">
            <a:extLst>
              <a:ext uri="{FF2B5EF4-FFF2-40B4-BE49-F238E27FC236}">
                <a16:creationId xmlns:a16="http://schemas.microsoft.com/office/drawing/2014/main" id="{FAF558FA-CE21-B846-1AED-995FF29A8D7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c75436fb83_0_14:notes">
            <a:extLst>
              <a:ext uri="{FF2B5EF4-FFF2-40B4-BE49-F238E27FC236}">
                <a16:creationId xmlns:a16="http://schemas.microsoft.com/office/drawing/2014/main" id="{15BE4020-27CF-5884-F16C-652F928E436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84613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>
          <a:extLst>
            <a:ext uri="{FF2B5EF4-FFF2-40B4-BE49-F238E27FC236}">
              <a16:creationId xmlns:a16="http://schemas.microsoft.com/office/drawing/2014/main" id="{5FD308AE-9A09-5DD5-4459-7E0563C1C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c75436fb83_0_14:notes">
            <a:extLst>
              <a:ext uri="{FF2B5EF4-FFF2-40B4-BE49-F238E27FC236}">
                <a16:creationId xmlns:a16="http://schemas.microsoft.com/office/drawing/2014/main" id="{D7BF799D-DEF2-29B9-2848-6698E312545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c75436fb83_0_14:notes">
            <a:extLst>
              <a:ext uri="{FF2B5EF4-FFF2-40B4-BE49-F238E27FC236}">
                <a16:creationId xmlns:a16="http://schemas.microsoft.com/office/drawing/2014/main" id="{EB7C6550-4601-5C4F-2200-515B3AC5949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20705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>
          <a:extLst>
            <a:ext uri="{FF2B5EF4-FFF2-40B4-BE49-F238E27FC236}">
              <a16:creationId xmlns:a16="http://schemas.microsoft.com/office/drawing/2014/main" id="{7C796854-C646-3C3F-F067-96068698F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c75436fb83_0_14:notes">
            <a:extLst>
              <a:ext uri="{FF2B5EF4-FFF2-40B4-BE49-F238E27FC236}">
                <a16:creationId xmlns:a16="http://schemas.microsoft.com/office/drawing/2014/main" id="{EA924D52-1DAE-26D8-5FB1-1EACCC028BF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c75436fb83_0_14:notes">
            <a:extLst>
              <a:ext uri="{FF2B5EF4-FFF2-40B4-BE49-F238E27FC236}">
                <a16:creationId xmlns:a16="http://schemas.microsoft.com/office/drawing/2014/main" id="{8184A576-9EB5-C079-D010-0449F57353A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89154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c75436fb8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c75436fb8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33012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c75436fb8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c75436fb8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81583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c75436fb8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c75436fb8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37300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c75436fb8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c75436fb8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81204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>
          <a:extLst>
            <a:ext uri="{FF2B5EF4-FFF2-40B4-BE49-F238E27FC236}">
              <a16:creationId xmlns:a16="http://schemas.microsoft.com/office/drawing/2014/main" id="{E7F3CC61-6DBB-2219-D0CF-520821641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c75436fb83_0_14:notes">
            <a:extLst>
              <a:ext uri="{FF2B5EF4-FFF2-40B4-BE49-F238E27FC236}">
                <a16:creationId xmlns:a16="http://schemas.microsoft.com/office/drawing/2014/main" id="{4DD9663C-FDCD-B71F-9DFE-D70592FE345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c75436fb83_0_14:notes">
            <a:extLst>
              <a:ext uri="{FF2B5EF4-FFF2-40B4-BE49-F238E27FC236}">
                <a16:creationId xmlns:a16="http://schemas.microsoft.com/office/drawing/2014/main" id="{1703A80A-778F-5952-72D9-D3BD889EE60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9387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>
          <a:extLst>
            <a:ext uri="{FF2B5EF4-FFF2-40B4-BE49-F238E27FC236}">
              <a16:creationId xmlns:a16="http://schemas.microsoft.com/office/drawing/2014/main" id="{28F3DA2E-51A6-87E2-C8AE-96DF16ED63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c75436fb83_0_14:notes">
            <a:extLst>
              <a:ext uri="{FF2B5EF4-FFF2-40B4-BE49-F238E27FC236}">
                <a16:creationId xmlns:a16="http://schemas.microsoft.com/office/drawing/2014/main" id="{89D495E2-578F-8D86-7E34-0051846406B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c75436fb83_0_14:notes">
            <a:extLst>
              <a:ext uri="{FF2B5EF4-FFF2-40B4-BE49-F238E27FC236}">
                <a16:creationId xmlns:a16="http://schemas.microsoft.com/office/drawing/2014/main" id="{2AA58E4F-5B01-F7AC-6A81-BB04710C6F2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Interdiction redistribution humanitaire dans le circuit Cyclamed =&gt; d’autres acteurs PHI / TULIPE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414483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c75436fb8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c75436fb8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65690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>
          <a:extLst>
            <a:ext uri="{FF2B5EF4-FFF2-40B4-BE49-F238E27FC236}">
              <a16:creationId xmlns:a16="http://schemas.microsoft.com/office/drawing/2014/main" id="{D391D621-C86F-6128-92B4-0465BC96E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c75436fb83_0_14:notes">
            <a:extLst>
              <a:ext uri="{FF2B5EF4-FFF2-40B4-BE49-F238E27FC236}">
                <a16:creationId xmlns:a16="http://schemas.microsoft.com/office/drawing/2014/main" id="{16D40D11-2F52-585C-96CA-75AE55A60C0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c75436fb83_0_14:notes">
            <a:extLst>
              <a:ext uri="{FF2B5EF4-FFF2-40B4-BE49-F238E27FC236}">
                <a16:creationId xmlns:a16="http://schemas.microsoft.com/office/drawing/2014/main" id="{A1A663CF-5D54-8503-B11C-CF12093E763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6209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c75436fb8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c75436fb8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4739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c75436fb8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c75436fb8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6120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c75436fb8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c75436fb8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34246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c75436fb8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c75436fb8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344713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>
          <a:extLst>
            <a:ext uri="{FF2B5EF4-FFF2-40B4-BE49-F238E27FC236}">
              <a16:creationId xmlns:a16="http://schemas.microsoft.com/office/drawing/2014/main" id="{CEEBB4FF-8754-08CC-B373-BC211A2ED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c75436fb83_0_14:notes">
            <a:extLst>
              <a:ext uri="{FF2B5EF4-FFF2-40B4-BE49-F238E27FC236}">
                <a16:creationId xmlns:a16="http://schemas.microsoft.com/office/drawing/2014/main" id="{3A60DF9A-CF23-5961-109B-F3664799CB8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c75436fb83_0_14:notes">
            <a:extLst>
              <a:ext uri="{FF2B5EF4-FFF2-40B4-BE49-F238E27FC236}">
                <a16:creationId xmlns:a16="http://schemas.microsoft.com/office/drawing/2014/main" id="{432EBB8C-55B2-5066-9780-F778B22EB4A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23877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>
          <a:extLst>
            <a:ext uri="{FF2B5EF4-FFF2-40B4-BE49-F238E27FC236}">
              <a16:creationId xmlns:a16="http://schemas.microsoft.com/office/drawing/2014/main" id="{DCD61A3E-8E7F-CD6A-DEA2-0D541AF9C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c75436fb83_0_14:notes">
            <a:extLst>
              <a:ext uri="{FF2B5EF4-FFF2-40B4-BE49-F238E27FC236}">
                <a16:creationId xmlns:a16="http://schemas.microsoft.com/office/drawing/2014/main" id="{31DC6B82-A047-CC4E-4259-61DC3AC3922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c75436fb83_0_14:notes">
            <a:extLst>
              <a:ext uri="{FF2B5EF4-FFF2-40B4-BE49-F238E27FC236}">
                <a16:creationId xmlns:a16="http://schemas.microsoft.com/office/drawing/2014/main" id="{5EE17C8C-95CC-2768-A8F6-7BDDDB0578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6694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fr/maps/place/11+Rue+Volney,+75002+Paris/@48.8698417,2.3279169,17z/data=!3m1!4b1!4m2!3m1!1s0x47e66e316d33c6f1:0x663c0057557b7525" TargetMode="External"/><Relationship Id="rId13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openxmlformats.org/officeDocument/2006/relationships/image" Target="../media/image5.png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11" Type="http://schemas.openxmlformats.org/officeDocument/2006/relationships/image" Target="../media/image4.png"/><Relationship Id="rId5" Type="http://schemas.openxmlformats.org/officeDocument/2006/relationships/hyperlink" Target="https://twitter.com/jin_live" TargetMode="External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3.png"/><Relationship Id="rId14" Type="http://schemas.openxmlformats.org/officeDocument/2006/relationships/image" Target="../media/image7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twitter.com/jin_live" TargetMode="External"/><Relationship Id="rId1" Type="http://schemas.openxmlformats.org/officeDocument/2006/relationships/slideMaster" Target="../slideMasters/slideMaster2.xml"/><Relationship Id="rId4" Type="http://schemas.microsoft.com/office/2007/relationships/hdphoto" Target="../media/hdphoto2.wdp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11" Type="http://schemas.openxmlformats.org/officeDocument/2006/relationships/image" Target="../media/image7.jpeg"/><Relationship Id="rId5" Type="http://schemas.openxmlformats.org/officeDocument/2006/relationships/hyperlink" Target="https://twitter.com/jin_live" TargetMode="External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11" Type="http://schemas.openxmlformats.org/officeDocument/2006/relationships/image" Target="../media/image7.jpeg"/><Relationship Id="rId5" Type="http://schemas.openxmlformats.org/officeDocument/2006/relationships/hyperlink" Target="https://twitter.com/jin_live" TargetMode="External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hyperlink" Target="https://twitter.com/jin_live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4.wdp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twitter.com/jin_live" TargetMode="External"/><Relationship Id="rId1" Type="http://schemas.openxmlformats.org/officeDocument/2006/relationships/slideMaster" Target="../slideMasters/slideMaster2.xml"/><Relationship Id="rId4" Type="http://schemas.microsoft.com/office/2007/relationships/hdphoto" Target="../media/hdphoto2.wdp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11" Type="http://schemas.openxmlformats.org/officeDocument/2006/relationships/image" Target="../media/image7.jpeg"/><Relationship Id="rId5" Type="http://schemas.openxmlformats.org/officeDocument/2006/relationships/hyperlink" Target="https://twitter.com/jin_live" TargetMode="External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twitter.com/jin_live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.png"/><Relationship Id="rId7" Type="http://schemas.microsoft.com/office/2007/relationships/hdphoto" Target="../media/hdphoto6.wdp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11" Type="http://schemas.openxmlformats.org/officeDocument/2006/relationships/image" Target="../media/image7.jpeg"/><Relationship Id="rId5" Type="http://schemas.openxmlformats.org/officeDocument/2006/relationships/hyperlink" Target="https://twitter.com/jin_live" TargetMode="External"/><Relationship Id="rId10" Type="http://schemas.openxmlformats.org/officeDocument/2006/relationships/image" Target="../media/image6.png"/><Relationship Id="rId4" Type="http://schemas.microsoft.com/office/2007/relationships/hdphoto" Target="../media/hdphoto5.wdp"/><Relationship Id="rId9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11" Type="http://schemas.openxmlformats.org/officeDocument/2006/relationships/image" Target="../media/image7.jpeg"/><Relationship Id="rId5" Type="http://schemas.openxmlformats.org/officeDocument/2006/relationships/hyperlink" Target="https://twitter.com/jin_live" TargetMode="External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hyperlink" Target="https://twitter.com/jin_live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twitter.com/jin_live" TargetMode="External"/><Relationship Id="rId1" Type="http://schemas.openxmlformats.org/officeDocument/2006/relationships/slideMaster" Target="../slideMasters/slideMaster2.xml"/><Relationship Id="rId4" Type="http://schemas.microsoft.com/office/2007/relationships/hdphoto" Target="../media/hdphoto2.wdp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11" Type="http://schemas.openxmlformats.org/officeDocument/2006/relationships/image" Target="../media/image7.jpeg"/><Relationship Id="rId5" Type="http://schemas.openxmlformats.org/officeDocument/2006/relationships/hyperlink" Target="https://twitter.com/jin_live" TargetMode="External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twitter.com/jin_live" TargetMode="External"/><Relationship Id="rId1" Type="http://schemas.openxmlformats.org/officeDocument/2006/relationships/slideMaster" Target="../slideMasters/slideMaster2.xml"/><Relationship Id="rId4" Type="http://schemas.microsoft.com/office/2007/relationships/hdphoto" Target="../media/hdphoto2.wdp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11" Type="http://schemas.openxmlformats.org/officeDocument/2006/relationships/image" Target="../media/image7.jpeg"/><Relationship Id="rId5" Type="http://schemas.openxmlformats.org/officeDocument/2006/relationships/hyperlink" Target="https://twitter.com/jin_live" TargetMode="External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11" Type="http://schemas.openxmlformats.org/officeDocument/2006/relationships/image" Target="../media/image7.jpeg"/><Relationship Id="rId5" Type="http://schemas.openxmlformats.org/officeDocument/2006/relationships/hyperlink" Target="https://twitter.com/jin_live" TargetMode="External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fr/maps/place/11+Rue+Volney,+75002+Paris/@48.8698417,2.3279169,17z/data=!3m1!4b1!4m2!3m1!1s0x47e66e316d33c6f1:0x663c0057557b7525" TargetMode="External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openxmlformats.org/officeDocument/2006/relationships/image" Target="../media/image5.png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11" Type="http://schemas.openxmlformats.org/officeDocument/2006/relationships/image" Target="../media/image4.png"/><Relationship Id="rId5" Type="http://schemas.openxmlformats.org/officeDocument/2006/relationships/hyperlink" Target="https://twitter.com/jin_live" TargetMode="External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3.png"/><Relationship Id="rId14" Type="http://schemas.openxmlformats.org/officeDocument/2006/relationships/image" Target="../media/image14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fr/maps/place/11+Rue+Volney,+75002+Paris/@48.8698417,2.3279169,17z/data=!3m1!4b1!4m2!3m1!1s0x47e66e316d33c6f1:0x663c0057557b7525" TargetMode="External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openxmlformats.org/officeDocument/2006/relationships/image" Target="../media/image5.png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11" Type="http://schemas.openxmlformats.org/officeDocument/2006/relationships/image" Target="../media/image4.png"/><Relationship Id="rId5" Type="http://schemas.openxmlformats.org/officeDocument/2006/relationships/hyperlink" Target="https://twitter.com/jin_live" TargetMode="External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3.png"/><Relationship Id="rId14" Type="http://schemas.openxmlformats.org/officeDocument/2006/relationships/image" Target="../media/image15.pn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fr/maps/place/11+Rue+Volney,+75002+Paris/@48.8698417,2.3279169,17z/data=!3m1!4b1!4m2!3m1!1s0x47e66e316d33c6f1:0x663c0057557b7525" TargetMode="External"/><Relationship Id="rId13" Type="http://schemas.openxmlformats.org/officeDocument/2006/relationships/image" Target="../media/image6.png"/><Relationship Id="rId3" Type="http://schemas.openxmlformats.org/officeDocument/2006/relationships/image" Target="../media/image11.png"/><Relationship Id="rId7" Type="http://schemas.microsoft.com/office/2007/relationships/hdphoto" Target="../media/hdphoto7.wdp"/><Relationship Id="rId12" Type="http://schemas.openxmlformats.org/officeDocument/2006/relationships/image" Target="../media/image5.png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11" Type="http://schemas.openxmlformats.org/officeDocument/2006/relationships/image" Target="../media/image4.png"/><Relationship Id="rId5" Type="http://schemas.openxmlformats.org/officeDocument/2006/relationships/hyperlink" Target="https://twitter.com/jin_live" TargetMode="External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16.png"/><Relationship Id="rId14" Type="http://schemas.openxmlformats.org/officeDocument/2006/relationships/image" Target="../media/image1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twitter.com/jin_live" TargetMode="External"/><Relationship Id="rId1" Type="http://schemas.openxmlformats.org/officeDocument/2006/relationships/slideMaster" Target="../slideMasters/slideMaster2.xml"/><Relationship Id="rId4" Type="http://schemas.microsoft.com/office/2007/relationships/hdphoto" Target="../media/hdphoto2.wdp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fr/maps/place/11+Rue+Volney,+75002+Paris/@48.8698417,2.3279169,17z/data=!3m1!4b1!4m2!3m1!1s0x47e66e316d33c6f1:0x663c0057557b7525" TargetMode="External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openxmlformats.org/officeDocument/2006/relationships/image" Target="../media/image5.png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11" Type="http://schemas.openxmlformats.org/officeDocument/2006/relationships/image" Target="../media/image4.png"/><Relationship Id="rId5" Type="http://schemas.openxmlformats.org/officeDocument/2006/relationships/hyperlink" Target="https://twitter.com/jin_live" TargetMode="External"/><Relationship Id="rId15" Type="http://schemas.openxmlformats.org/officeDocument/2006/relationships/image" Target="../media/image17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3.png"/><Relationship Id="rId14" Type="http://schemas.openxmlformats.org/officeDocument/2006/relationships/image" Target="../media/image1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twitter.com/jin_live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fr/maps/place/11+Rue+Volney,+75002+Paris/@48.8698417,2.3279169,17z/data=!3m1!4b1!4m2!3m1!1s0x47e66e316d33c6f1:0x663c0057557b7525" TargetMode="External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openxmlformats.org/officeDocument/2006/relationships/image" Target="../media/image5.png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11" Type="http://schemas.openxmlformats.org/officeDocument/2006/relationships/image" Target="../media/image4.png"/><Relationship Id="rId5" Type="http://schemas.openxmlformats.org/officeDocument/2006/relationships/hyperlink" Target="https://twitter.com/jin_live" TargetMode="External"/><Relationship Id="rId15" Type="http://schemas.openxmlformats.org/officeDocument/2006/relationships/image" Target="../media/image17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3.png"/><Relationship Id="rId14" Type="http://schemas.openxmlformats.org/officeDocument/2006/relationships/image" Target="../media/image13.pn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fr/maps/place/11+Rue+Volney,+75002+Paris/@48.8698417,2.3279169,17z/data=!3m1!4b1!4m2!3m1!1s0x47e66e316d33c6f1:0x663c0057557b7525" TargetMode="External"/><Relationship Id="rId13" Type="http://schemas.openxmlformats.org/officeDocument/2006/relationships/image" Target="../media/image6.png"/><Relationship Id="rId3" Type="http://schemas.openxmlformats.org/officeDocument/2006/relationships/image" Target="../media/image11.png"/><Relationship Id="rId7" Type="http://schemas.microsoft.com/office/2007/relationships/hdphoto" Target="../media/hdphoto6.wdp"/><Relationship Id="rId12" Type="http://schemas.openxmlformats.org/officeDocument/2006/relationships/image" Target="../media/image5.png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11" Type="http://schemas.openxmlformats.org/officeDocument/2006/relationships/image" Target="../media/image4.png"/><Relationship Id="rId5" Type="http://schemas.openxmlformats.org/officeDocument/2006/relationships/hyperlink" Target="https://twitter.com/jin_live" TargetMode="External"/><Relationship Id="rId15" Type="http://schemas.openxmlformats.org/officeDocument/2006/relationships/image" Target="../media/image17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16.png"/><Relationship Id="rId14" Type="http://schemas.openxmlformats.org/officeDocument/2006/relationships/image" Target="../media/image18.png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fr/maps/place/11+Rue+Volney,+75002+Paris/@48.8698417,2.3279169,17z/data=!3m1!4b1!4m2!3m1!1s0x47e66e316d33c6f1:0x663c0057557b7525" TargetMode="External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openxmlformats.org/officeDocument/2006/relationships/image" Target="../media/image5.png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11" Type="http://schemas.openxmlformats.org/officeDocument/2006/relationships/image" Target="../media/image4.png"/><Relationship Id="rId5" Type="http://schemas.openxmlformats.org/officeDocument/2006/relationships/hyperlink" Target="https://twitter.com/jin_live" TargetMode="External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3.png"/><Relationship Id="rId14" Type="http://schemas.openxmlformats.org/officeDocument/2006/relationships/image" Target="../media/image1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fr/maps/place/11+Rue+Volney,+75002+Paris/@48.8698417,2.3279169,17z/data=!3m1!4b1!4m2!3m1!1s0x47e66e316d33c6f1:0x663c0057557b7525" TargetMode="External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openxmlformats.org/officeDocument/2006/relationships/image" Target="../media/image5.png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11" Type="http://schemas.openxmlformats.org/officeDocument/2006/relationships/image" Target="../media/image4.png"/><Relationship Id="rId5" Type="http://schemas.openxmlformats.org/officeDocument/2006/relationships/hyperlink" Target="https://twitter.com/jin_live" TargetMode="External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3.png"/><Relationship Id="rId14" Type="http://schemas.openxmlformats.org/officeDocument/2006/relationships/image" Target="../media/image17.png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fr/maps/place/11+Rue+Volney,+75002+Paris/@48.8698417,2.3279169,17z/data=!3m1!4b1!4m2!3m1!1s0x47e66e316d33c6f1:0x663c0057557b7525" TargetMode="External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openxmlformats.org/officeDocument/2006/relationships/image" Target="../media/image5.png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11" Type="http://schemas.openxmlformats.org/officeDocument/2006/relationships/image" Target="../media/image4.png"/><Relationship Id="rId5" Type="http://schemas.openxmlformats.org/officeDocument/2006/relationships/hyperlink" Target="https://twitter.com/jin_live" TargetMode="External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3.png"/><Relationship Id="rId14" Type="http://schemas.openxmlformats.org/officeDocument/2006/relationships/image" Target="../media/image13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fr/maps/place/11+Rue+Volney,+75002+Paris/@48.8698417,2.3279169,17z/data=!3m1!4b1!4m2!3m1!1s0x47e66e316d33c6f1:0x663c0057557b7525" TargetMode="External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openxmlformats.org/officeDocument/2006/relationships/image" Target="../media/image5.png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11" Type="http://schemas.openxmlformats.org/officeDocument/2006/relationships/image" Target="../media/image4.png"/><Relationship Id="rId5" Type="http://schemas.openxmlformats.org/officeDocument/2006/relationships/hyperlink" Target="https://twitter.com/jin_live" TargetMode="External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3.png"/><Relationship Id="rId14" Type="http://schemas.openxmlformats.org/officeDocument/2006/relationships/image" Target="../media/image17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fr/maps/place/11+Rue+Volney,+75002+Paris/@48.8698417,2.3279169,17z/data=!3m1!4b1!4m2!3m1!1s0x47e66e316d33c6f1:0x663c0057557b7525" TargetMode="External"/><Relationship Id="rId13" Type="http://schemas.openxmlformats.org/officeDocument/2006/relationships/image" Target="../media/image6.png"/><Relationship Id="rId3" Type="http://schemas.openxmlformats.org/officeDocument/2006/relationships/image" Target="../media/image11.png"/><Relationship Id="rId7" Type="http://schemas.microsoft.com/office/2007/relationships/hdphoto" Target="../media/hdphoto7.wdp"/><Relationship Id="rId12" Type="http://schemas.openxmlformats.org/officeDocument/2006/relationships/image" Target="../media/image5.png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11" Type="http://schemas.openxmlformats.org/officeDocument/2006/relationships/image" Target="../media/image4.png"/><Relationship Id="rId5" Type="http://schemas.openxmlformats.org/officeDocument/2006/relationships/hyperlink" Target="https://twitter.com/jin_live" TargetMode="External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16.png"/><Relationship Id="rId14" Type="http://schemas.openxmlformats.org/officeDocument/2006/relationships/image" Target="../media/image17.png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fr/maps/place/11+Rue+Volney,+75002+Paris/@48.8698417,2.3279169,17z/data=!3m1!4b1!4m2!3m1!1s0x47e66e316d33c6f1:0x663c0057557b7525" TargetMode="External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openxmlformats.org/officeDocument/2006/relationships/image" Target="../media/image5.png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11" Type="http://schemas.openxmlformats.org/officeDocument/2006/relationships/image" Target="../media/image4.png"/><Relationship Id="rId5" Type="http://schemas.openxmlformats.org/officeDocument/2006/relationships/hyperlink" Target="https://twitter.com/jin_live" TargetMode="External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3.png"/><Relationship Id="rId14" Type="http://schemas.openxmlformats.org/officeDocument/2006/relationships/image" Target="../media/image7.jpeg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maps/place/data=!4m2!3m1!1s0x47e67aeb0b758fb1:0xbf7997af866279e1?sa=X&amp;ved=1t:8290&amp;ictx=111" TargetMode="External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6" Type="http://schemas.openxmlformats.org/officeDocument/2006/relationships/hyperlink" Target="http://www.cyclamed.org" TargetMode="External"/><Relationship Id="rId5" Type="http://schemas.openxmlformats.org/officeDocument/2006/relationships/hyperlink" Target="mailto:association@cyclamed.org" TargetMode="External"/><Relationship Id="rId4" Type="http://schemas.openxmlformats.org/officeDocument/2006/relationships/hyperlink" Target="https://www.google.com/search?q=cyclamed&amp;oq=cyclamed&amp;gs_lcrp=EgZjaHJvbWUqDAgAECMYJxiABBiKBTIMCAAQIxgnGIAEGIoFMhAIARAuGK8BGMcBGIAEGI4FMgYIAhAjGCcyDwgDEC4YChjHARjRAxiABDIJCAQQABgKGIAEMgkIBRAAGAoYgAQyCQgGEC4YChiABDIJCAcQABgKGIAEMgkICBAAGAoYgAQyCQgJEAAYChiABKgCCLACAQ&amp;sourceid=chrome&amp;ie=UTF-8" TargetMode="Externa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microsoft.com/office/2007/relationships/hdphoto" Target="../media/hdphoto9.wdp"/><Relationship Id="rId7" Type="http://schemas.openxmlformats.org/officeDocument/2006/relationships/customXml" Target="../ink/ink3.xml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6" Type="http://schemas.openxmlformats.org/officeDocument/2006/relationships/customXml" Target="../ink/ink2.xml"/><Relationship Id="rId11" Type="http://schemas.openxmlformats.org/officeDocument/2006/relationships/image" Target="../media/image21.png"/><Relationship Id="rId5" Type="http://schemas.openxmlformats.org/officeDocument/2006/relationships/image" Target="../media/image30.png"/><Relationship Id="rId10" Type="http://schemas.openxmlformats.org/officeDocument/2006/relationships/image" Target="../media/image20.png"/><Relationship Id="rId4" Type="http://schemas.openxmlformats.org/officeDocument/2006/relationships/customXml" Target="../ink/ink1.xml"/><Relationship Id="rId9" Type="http://schemas.openxmlformats.org/officeDocument/2006/relationships/customXml" Target="../ink/ink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55638D-B986-E733-ADE3-CDEDB23CF9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ED8CB81-754B-11A6-3C14-A5A16806BB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92500B4-7267-CFEA-04B9-72C0FF4D6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DDBCF-EEA3-4CBB-BA5D-6A7EC5452DCC}" type="datetimeFigureOut">
              <a:rPr lang="fr-FR" smtClean="0"/>
              <a:t>19/12/2025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E498D32-64DC-0904-AB4E-ED8D95387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92E6D1-ECF1-C305-E229-F14E4AD1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F2806-E2AA-4463-B6D5-6878CB17FB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0285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083581-2173-5A9B-295E-E31964048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3CCD7DA-23F5-356D-6F30-B52A22979C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1C3C507-458E-D589-3BF1-E296371F0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DDBCF-EEA3-4CBB-BA5D-6A7EC5452DCC}" type="datetimeFigureOut">
              <a:rPr lang="fr-FR" smtClean="0"/>
              <a:t>19/12/2025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77F6F1-1148-4494-E88B-F61646242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B944256-06A5-0121-D6B0-112121F10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F2806-E2AA-4463-B6D5-6878CB17FB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6819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C5EA4E9-A859-31C0-EAF0-D9A2E75558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BE5B0BC-D613-3DDA-5B3D-144C551381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FDDE8BF-5905-AC89-1230-540FE9B08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DDBCF-EEA3-4CBB-BA5D-6A7EC5452DCC}" type="datetimeFigureOut">
              <a:rPr lang="fr-FR" smtClean="0"/>
              <a:t>19/12/2025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DE9EEDE-3F17-06A8-B2FA-966B9941A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AD4E0CD-B4BB-C0C3-537C-2A25D3597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F2806-E2AA-4463-B6D5-6878CB17FB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5720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pic>
        <p:nvPicPr>
          <p:cNvPr id="50" name="Image 21">
            <a:hlinkClick r:id="rId8"/>
            <a:extLst>
              <a:ext uri="{FF2B5EF4-FFF2-40B4-BE49-F238E27FC236}">
                <a16:creationId xmlns:a16="http://schemas.microsoft.com/office/drawing/2014/main" id="{068BFF94-94DC-4468-998A-B1F08BFEE49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8799" y="5488859"/>
            <a:ext cx="295275" cy="295275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cxnSp>
        <p:nvCxnSpPr>
          <p:cNvPr id="6" name="Connecteur droit 10">
            <a:extLst>
              <a:ext uri="{FF2B5EF4-FFF2-40B4-BE49-F238E27FC236}">
                <a16:creationId xmlns:a16="http://schemas.microsoft.com/office/drawing/2014/main" id="{4E5E6E6E-F4EC-6F50-680C-336D873B0C22}"/>
              </a:ext>
            </a:extLst>
          </p:cNvPr>
          <p:cNvCxnSpPr/>
          <p:nvPr userDrawn="1"/>
        </p:nvCxnSpPr>
        <p:spPr>
          <a:xfrm rot="5400000">
            <a:off x="7976319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11">
            <a:extLst>
              <a:ext uri="{FF2B5EF4-FFF2-40B4-BE49-F238E27FC236}">
                <a16:creationId xmlns:a16="http://schemas.microsoft.com/office/drawing/2014/main" id="{D410B0B4-12D6-D718-4EE1-DF01DE03C0E4}"/>
              </a:ext>
            </a:extLst>
          </p:cNvPr>
          <p:cNvCxnSpPr/>
          <p:nvPr userDrawn="1"/>
        </p:nvCxnSpPr>
        <p:spPr>
          <a:xfrm rot="5400000">
            <a:off x="9656647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26" descr="twitter_white.png">
            <a:extLst>
              <a:ext uri="{FF2B5EF4-FFF2-40B4-BE49-F238E27FC236}">
                <a16:creationId xmlns:a16="http://schemas.microsoft.com/office/drawing/2014/main" id="{FC60FC04-2A18-CAA7-63D6-B65D1CA98E3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471" y="6387525"/>
            <a:ext cx="397972" cy="478235"/>
          </a:xfrm>
          <a:prstGeom prst="rect">
            <a:avLst/>
          </a:prstGeom>
        </p:spPr>
      </p:pic>
      <p:pic>
        <p:nvPicPr>
          <p:cNvPr id="11" name="Image 27" descr="facebook_white.png">
            <a:extLst>
              <a:ext uri="{FF2B5EF4-FFF2-40B4-BE49-F238E27FC236}">
                <a16:creationId xmlns:a16="http://schemas.microsoft.com/office/drawing/2014/main" id="{AEA7E834-5E68-9ECA-5B5C-595FDF8F050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9423" y="6363613"/>
            <a:ext cx="437769" cy="52605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D1549A4-C2E6-566C-7FDF-4BBAE10EBEE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403" y="6424371"/>
            <a:ext cx="393705" cy="393705"/>
          </a:xfrm>
          <a:prstGeom prst="rect">
            <a:avLst/>
          </a:prstGeom>
        </p:spPr>
      </p:pic>
      <p:sp>
        <p:nvSpPr>
          <p:cNvPr id="13" name="ZoneTexte 9">
            <a:extLst>
              <a:ext uri="{FF2B5EF4-FFF2-40B4-BE49-F238E27FC236}">
                <a16:creationId xmlns:a16="http://schemas.microsoft.com/office/drawing/2014/main" id="{13D03A34-8549-9064-E6CA-A2844EE6C6B1}"/>
              </a:ext>
            </a:extLst>
          </p:cNvPr>
          <p:cNvSpPr txBox="1"/>
          <p:nvPr userDrawn="1"/>
        </p:nvSpPr>
        <p:spPr>
          <a:xfrm>
            <a:off x="8249319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14" name="Image 13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1816C993-9914-D01A-E3CB-1D677448F97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8384" y="6417327"/>
            <a:ext cx="853599" cy="4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4620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AB298CE-749F-D54F-9DE8-E537876B92D4}"/>
              </a:ext>
            </a:extLst>
          </p:cNvPr>
          <p:cNvSpPr/>
          <p:nvPr userDrawn="1"/>
        </p:nvSpPr>
        <p:spPr>
          <a:xfrm>
            <a:off x="-18289" y="3738356"/>
            <a:ext cx="12233441" cy="3099682"/>
          </a:xfrm>
          <a:prstGeom prst="rect">
            <a:avLst/>
          </a:prstGeom>
          <a:solidFill>
            <a:schemeClr val="bg2">
              <a:lumMod val="9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49" name="Image 17">
            <a:hlinkClick r:id="rId2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1" cy="3139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255C0F2-D153-D34B-AC11-F7A123ACD494}"/>
              </a:ext>
            </a:extLst>
          </p:cNvPr>
          <p:cNvSpPr/>
          <p:nvPr userDrawn="1"/>
        </p:nvSpPr>
        <p:spPr>
          <a:xfrm>
            <a:off x="0" y="0"/>
            <a:ext cx="530352" cy="1280160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9" y="0"/>
            <a:ext cx="12233441" cy="3738356"/>
          </a:xfrm>
          <a:prstGeom prst="rect">
            <a:avLst/>
          </a:prstGeom>
          <a:pattFill prst="ltUpDiag">
            <a:fgClr>
              <a:srgbClr val="00B05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2B9D20A-84E1-9D4A-88AC-357D3C1F4A2C}"/>
              </a:ext>
            </a:extLst>
          </p:cNvPr>
          <p:cNvSpPr/>
          <p:nvPr userDrawn="1"/>
        </p:nvSpPr>
        <p:spPr>
          <a:xfrm>
            <a:off x="3725183" y="1291299"/>
            <a:ext cx="4763408" cy="47634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b="1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22B53DA5-602D-6B40-B245-F6A602343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6727" y="3264751"/>
            <a:ext cx="4763408" cy="1325563"/>
          </a:xfrm>
          <a:prstGeom prst="rect">
            <a:avLst/>
          </a:prstGeom>
        </p:spPr>
        <p:txBody>
          <a:bodyPr/>
          <a:lstStyle>
            <a:lvl1pPr algn="ctr">
              <a:defRPr b="1" i="0">
                <a:solidFill>
                  <a:srgbClr val="000000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0E3F5E9-CE12-1B4D-8BC8-C8C6C3E6AEAF}"/>
              </a:ext>
            </a:extLst>
          </p:cNvPr>
          <p:cNvSpPr/>
          <p:nvPr userDrawn="1"/>
        </p:nvSpPr>
        <p:spPr>
          <a:xfrm>
            <a:off x="3592287" y="1158403"/>
            <a:ext cx="5029200" cy="5029200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</p:spTree>
    <p:extLst>
      <p:ext uri="{BB962C8B-B14F-4D97-AF65-F5344CB8AC3E}">
        <p14:creationId xmlns:p14="http://schemas.microsoft.com/office/powerpoint/2010/main" val="867394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2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7" y="4636421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1" cy="31395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7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5" y="6402069"/>
            <a:ext cx="2743200" cy="455933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z="900" smtClean="0">
                <a:solidFill>
                  <a:srgbClr val="FFFFFF"/>
                </a:solidFill>
              </a:rPr>
              <a:pPr/>
              <a:t>‹N°›</a:t>
            </a:fld>
            <a:endParaRPr lang="fr-FR" sz="900" dirty="0">
              <a:solidFill>
                <a:srgbClr val="FFFFFF"/>
              </a:solidFill>
            </a:endParaRPr>
          </a:p>
        </p:txBody>
      </p:sp>
      <p:sp>
        <p:nvSpPr>
          <p:cNvPr id="17" name="Titre 6">
            <a:extLst>
              <a:ext uri="{FF2B5EF4-FFF2-40B4-BE49-F238E27FC236}">
                <a16:creationId xmlns:a16="http://schemas.microsoft.com/office/drawing/2014/main" id="{907243B5-1FCC-E34F-A809-42678365F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3"/>
            <a:ext cx="11100816" cy="1325563"/>
          </a:xfrm>
          <a:prstGeom prst="rect">
            <a:avLst/>
          </a:prstGeom>
        </p:spPr>
        <p:txBody>
          <a:bodyPr anchor="ctr"/>
          <a:lstStyle>
            <a:lvl1pPr>
              <a:defRPr sz="2100" b="1" i="0">
                <a:solidFill>
                  <a:srgbClr val="04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cxnSp>
        <p:nvCxnSpPr>
          <p:cNvPr id="2" name="Connecteur droit 10">
            <a:extLst>
              <a:ext uri="{FF2B5EF4-FFF2-40B4-BE49-F238E27FC236}">
                <a16:creationId xmlns:a16="http://schemas.microsoft.com/office/drawing/2014/main" id="{E4723615-2314-23BE-E7BC-82184E6875A1}"/>
              </a:ext>
            </a:extLst>
          </p:cNvPr>
          <p:cNvCxnSpPr/>
          <p:nvPr userDrawn="1"/>
        </p:nvCxnSpPr>
        <p:spPr>
          <a:xfrm rot="5400000">
            <a:off x="7976319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11">
            <a:extLst>
              <a:ext uri="{FF2B5EF4-FFF2-40B4-BE49-F238E27FC236}">
                <a16:creationId xmlns:a16="http://schemas.microsoft.com/office/drawing/2014/main" id="{CF80FA54-3324-B854-3CB1-C8ABD5F2826F}"/>
              </a:ext>
            </a:extLst>
          </p:cNvPr>
          <p:cNvCxnSpPr/>
          <p:nvPr userDrawn="1"/>
        </p:nvCxnSpPr>
        <p:spPr>
          <a:xfrm rot="5400000">
            <a:off x="9656647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26" descr="twitter_white.png">
            <a:extLst>
              <a:ext uri="{FF2B5EF4-FFF2-40B4-BE49-F238E27FC236}">
                <a16:creationId xmlns:a16="http://schemas.microsoft.com/office/drawing/2014/main" id="{711B4086-16CF-6CC3-A4A2-5EF0D512AED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471" y="6387525"/>
            <a:ext cx="397972" cy="478235"/>
          </a:xfrm>
          <a:prstGeom prst="rect">
            <a:avLst/>
          </a:prstGeom>
        </p:spPr>
      </p:pic>
      <p:pic>
        <p:nvPicPr>
          <p:cNvPr id="7" name="Image 27" descr="facebook_white.png">
            <a:extLst>
              <a:ext uri="{FF2B5EF4-FFF2-40B4-BE49-F238E27FC236}">
                <a16:creationId xmlns:a16="http://schemas.microsoft.com/office/drawing/2014/main" id="{8DD72CFD-23B7-E2ED-DB45-8C71AD72BE7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9423" y="6363613"/>
            <a:ext cx="437769" cy="52605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2AA4EDB-DBBE-0CDC-F882-A8316EFDF4D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403" y="6424371"/>
            <a:ext cx="393705" cy="393705"/>
          </a:xfrm>
          <a:prstGeom prst="rect">
            <a:avLst/>
          </a:prstGeom>
        </p:spPr>
      </p:pic>
      <p:sp>
        <p:nvSpPr>
          <p:cNvPr id="9" name="ZoneTexte 9">
            <a:extLst>
              <a:ext uri="{FF2B5EF4-FFF2-40B4-BE49-F238E27FC236}">
                <a16:creationId xmlns:a16="http://schemas.microsoft.com/office/drawing/2014/main" id="{802A9091-E915-36B0-D534-1A0446D69174}"/>
              </a:ext>
            </a:extLst>
          </p:cNvPr>
          <p:cNvSpPr txBox="1"/>
          <p:nvPr userDrawn="1"/>
        </p:nvSpPr>
        <p:spPr>
          <a:xfrm>
            <a:off x="8249319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11" name="Image 10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F3B394EA-BABB-0C66-2A6F-6E98CC6A58D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8384" y="6417327"/>
            <a:ext cx="853599" cy="4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9978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2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LIDE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7" y="4636421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1" cy="31395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7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5" y="6402069"/>
            <a:ext cx="2743200" cy="455933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z="900" smtClean="0">
                <a:solidFill>
                  <a:srgbClr val="FFFFFF"/>
                </a:solidFill>
              </a:rPr>
              <a:pPr/>
              <a:t>‹N°›</a:t>
            </a:fld>
            <a:endParaRPr lang="fr-FR" sz="900" dirty="0">
              <a:solidFill>
                <a:srgbClr val="FFFFFF"/>
              </a:solidFill>
            </a:endParaRPr>
          </a:p>
        </p:txBody>
      </p:sp>
      <p:sp>
        <p:nvSpPr>
          <p:cNvPr id="17" name="Titre 6">
            <a:extLst>
              <a:ext uri="{FF2B5EF4-FFF2-40B4-BE49-F238E27FC236}">
                <a16:creationId xmlns:a16="http://schemas.microsoft.com/office/drawing/2014/main" id="{907243B5-1FCC-E34F-A809-42678365F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3"/>
            <a:ext cx="11100816" cy="1325563"/>
          </a:xfrm>
          <a:prstGeom prst="rect">
            <a:avLst/>
          </a:prstGeom>
        </p:spPr>
        <p:txBody>
          <a:bodyPr anchor="ctr"/>
          <a:lstStyle>
            <a:lvl1pPr>
              <a:defRPr sz="2100" b="1" i="0">
                <a:solidFill>
                  <a:srgbClr val="04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cxnSp>
        <p:nvCxnSpPr>
          <p:cNvPr id="2" name="Connecteur droit 10">
            <a:extLst>
              <a:ext uri="{FF2B5EF4-FFF2-40B4-BE49-F238E27FC236}">
                <a16:creationId xmlns:a16="http://schemas.microsoft.com/office/drawing/2014/main" id="{0023666E-C48C-1762-C37A-8F773F8C44D0}"/>
              </a:ext>
            </a:extLst>
          </p:cNvPr>
          <p:cNvCxnSpPr/>
          <p:nvPr userDrawn="1"/>
        </p:nvCxnSpPr>
        <p:spPr>
          <a:xfrm rot="5400000">
            <a:off x="7976319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11">
            <a:extLst>
              <a:ext uri="{FF2B5EF4-FFF2-40B4-BE49-F238E27FC236}">
                <a16:creationId xmlns:a16="http://schemas.microsoft.com/office/drawing/2014/main" id="{1D6EC651-768F-B00C-0948-6FE619448D39}"/>
              </a:ext>
            </a:extLst>
          </p:cNvPr>
          <p:cNvCxnSpPr/>
          <p:nvPr userDrawn="1"/>
        </p:nvCxnSpPr>
        <p:spPr>
          <a:xfrm rot="5400000">
            <a:off x="9656647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26" descr="twitter_white.png">
            <a:extLst>
              <a:ext uri="{FF2B5EF4-FFF2-40B4-BE49-F238E27FC236}">
                <a16:creationId xmlns:a16="http://schemas.microsoft.com/office/drawing/2014/main" id="{17B99D87-B576-E92B-47F7-08583BAC47B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471" y="6387525"/>
            <a:ext cx="397972" cy="478235"/>
          </a:xfrm>
          <a:prstGeom prst="rect">
            <a:avLst/>
          </a:prstGeom>
        </p:spPr>
      </p:pic>
      <p:pic>
        <p:nvPicPr>
          <p:cNvPr id="7" name="Image 27" descr="facebook_white.png">
            <a:extLst>
              <a:ext uri="{FF2B5EF4-FFF2-40B4-BE49-F238E27FC236}">
                <a16:creationId xmlns:a16="http://schemas.microsoft.com/office/drawing/2014/main" id="{CAEC2770-6D17-86A9-D513-49A92B27533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9423" y="6363613"/>
            <a:ext cx="437769" cy="52605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9A46F8A-1F63-5847-4F46-893FBB5E290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403" y="6424371"/>
            <a:ext cx="393705" cy="393705"/>
          </a:xfrm>
          <a:prstGeom prst="rect">
            <a:avLst/>
          </a:prstGeom>
        </p:spPr>
      </p:pic>
      <p:sp>
        <p:nvSpPr>
          <p:cNvPr id="9" name="ZoneTexte 9">
            <a:extLst>
              <a:ext uri="{FF2B5EF4-FFF2-40B4-BE49-F238E27FC236}">
                <a16:creationId xmlns:a16="http://schemas.microsoft.com/office/drawing/2014/main" id="{D9EB117A-C4FE-9723-F892-F6CE62ED6350}"/>
              </a:ext>
            </a:extLst>
          </p:cNvPr>
          <p:cNvSpPr txBox="1"/>
          <p:nvPr userDrawn="1"/>
        </p:nvSpPr>
        <p:spPr>
          <a:xfrm>
            <a:off x="8249319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11" name="Image 10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A3259E70-1DC3-031D-26B6-910A4B0874A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8384" y="6417327"/>
            <a:ext cx="853599" cy="4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9334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2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AB298CE-749F-D54F-9DE8-E537876B92D4}"/>
              </a:ext>
            </a:extLst>
          </p:cNvPr>
          <p:cNvSpPr/>
          <p:nvPr userDrawn="1"/>
        </p:nvSpPr>
        <p:spPr>
          <a:xfrm>
            <a:off x="-18289" y="3738356"/>
            <a:ext cx="12233441" cy="3099682"/>
          </a:xfrm>
          <a:prstGeom prst="rect">
            <a:avLst/>
          </a:prstGeom>
          <a:solidFill>
            <a:srgbClr val="F2F2F2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9" name="Image 17">
            <a:hlinkClick r:id="rId2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7045" y="4615115"/>
            <a:ext cx="262773" cy="26277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255C0F2-D153-D34B-AC11-F7A123ACD494}"/>
              </a:ext>
            </a:extLst>
          </p:cNvPr>
          <p:cNvSpPr/>
          <p:nvPr userDrawn="1"/>
        </p:nvSpPr>
        <p:spPr>
          <a:xfrm>
            <a:off x="0" y="0"/>
            <a:ext cx="530352" cy="1280160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9" y="0"/>
            <a:ext cx="12233441" cy="3738356"/>
          </a:xfrm>
          <a:prstGeom prst="rect">
            <a:avLst/>
          </a:prstGeom>
          <a:pattFill prst="ltUpDiag">
            <a:fgClr>
              <a:srgbClr val="00B05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2B9D20A-84E1-9D4A-88AC-357D3C1F4A2C}"/>
              </a:ext>
            </a:extLst>
          </p:cNvPr>
          <p:cNvSpPr/>
          <p:nvPr userDrawn="1"/>
        </p:nvSpPr>
        <p:spPr>
          <a:xfrm>
            <a:off x="4104967" y="1269635"/>
            <a:ext cx="3986928" cy="39869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22B53DA5-602D-6B40-B245-F6A602343D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967" y="2708357"/>
            <a:ext cx="3986928" cy="110948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 dirty="0"/>
              <a:t>Titre d’une partie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0E3F5E9-CE12-1B4D-8BC8-C8C6C3E6AEAF}"/>
              </a:ext>
            </a:extLst>
          </p:cNvPr>
          <p:cNvSpPr/>
          <p:nvPr userDrawn="1"/>
        </p:nvSpPr>
        <p:spPr>
          <a:xfrm>
            <a:off x="3993735" y="1158403"/>
            <a:ext cx="4209393" cy="4209393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360114-00B5-5D47-98A2-91F9EF699599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2745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5C2F6B90-792C-EA43-B43E-6D75725776EC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cxnSp>
        <p:nvCxnSpPr>
          <p:cNvPr id="4" name="Connecteur droit 10">
            <a:extLst>
              <a:ext uri="{FF2B5EF4-FFF2-40B4-BE49-F238E27FC236}">
                <a16:creationId xmlns:a16="http://schemas.microsoft.com/office/drawing/2014/main" id="{8DC8F488-3572-3A41-98BE-58FBAF119E52}"/>
              </a:ext>
            </a:extLst>
          </p:cNvPr>
          <p:cNvCxnSpPr/>
          <p:nvPr userDrawn="1"/>
        </p:nvCxnSpPr>
        <p:spPr>
          <a:xfrm rot="5400000">
            <a:off x="7976319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11">
            <a:extLst>
              <a:ext uri="{FF2B5EF4-FFF2-40B4-BE49-F238E27FC236}">
                <a16:creationId xmlns:a16="http://schemas.microsoft.com/office/drawing/2014/main" id="{D2349288-045E-6A93-EF02-B8FFCDFB094D}"/>
              </a:ext>
            </a:extLst>
          </p:cNvPr>
          <p:cNvCxnSpPr/>
          <p:nvPr userDrawn="1"/>
        </p:nvCxnSpPr>
        <p:spPr>
          <a:xfrm rot="5400000">
            <a:off x="9656647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26" descr="twitter_white.png">
            <a:extLst>
              <a:ext uri="{FF2B5EF4-FFF2-40B4-BE49-F238E27FC236}">
                <a16:creationId xmlns:a16="http://schemas.microsoft.com/office/drawing/2014/main" id="{D032A3C6-A05A-5828-5DA2-7FEFB94E381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471" y="6387525"/>
            <a:ext cx="397972" cy="478235"/>
          </a:xfrm>
          <a:prstGeom prst="rect">
            <a:avLst/>
          </a:prstGeom>
        </p:spPr>
      </p:pic>
      <p:pic>
        <p:nvPicPr>
          <p:cNvPr id="11" name="Image 27" descr="facebook_white.png">
            <a:extLst>
              <a:ext uri="{FF2B5EF4-FFF2-40B4-BE49-F238E27FC236}">
                <a16:creationId xmlns:a16="http://schemas.microsoft.com/office/drawing/2014/main" id="{197D21FA-A408-8029-FD06-951DF17B677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9423" y="6363613"/>
            <a:ext cx="437769" cy="52605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3C8A0CB-DFB9-280A-5AB0-0CE4684EEF3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403" y="6424371"/>
            <a:ext cx="393705" cy="393705"/>
          </a:xfrm>
          <a:prstGeom prst="rect">
            <a:avLst/>
          </a:prstGeom>
        </p:spPr>
      </p:pic>
      <p:sp>
        <p:nvSpPr>
          <p:cNvPr id="23" name="ZoneTexte 9">
            <a:extLst>
              <a:ext uri="{FF2B5EF4-FFF2-40B4-BE49-F238E27FC236}">
                <a16:creationId xmlns:a16="http://schemas.microsoft.com/office/drawing/2014/main" id="{5D8172CE-1B81-2A5D-6716-E40830D190BB}"/>
              </a:ext>
            </a:extLst>
          </p:cNvPr>
          <p:cNvSpPr txBox="1"/>
          <p:nvPr userDrawn="1"/>
        </p:nvSpPr>
        <p:spPr>
          <a:xfrm>
            <a:off x="8249319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24" name="Image 23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050778E5-920D-E933-B44E-D273A7438FC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8384" y="6417327"/>
            <a:ext cx="853599" cy="4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258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AB298CE-749F-D54F-9DE8-E537876B92D4}"/>
              </a:ext>
            </a:extLst>
          </p:cNvPr>
          <p:cNvSpPr/>
          <p:nvPr userDrawn="1"/>
        </p:nvSpPr>
        <p:spPr>
          <a:xfrm>
            <a:off x="-18289" y="3738356"/>
            <a:ext cx="12233441" cy="3099682"/>
          </a:xfrm>
          <a:prstGeom prst="rect">
            <a:avLst/>
          </a:prstGeom>
          <a:solidFill>
            <a:schemeClr val="bg2">
              <a:lumMod val="9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9" name="Image 17">
            <a:hlinkClick r:id="rId2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255C0F2-D153-D34B-AC11-F7A123ACD494}"/>
              </a:ext>
            </a:extLst>
          </p:cNvPr>
          <p:cNvSpPr/>
          <p:nvPr userDrawn="1"/>
        </p:nvSpPr>
        <p:spPr>
          <a:xfrm>
            <a:off x="0" y="0"/>
            <a:ext cx="530352" cy="1280160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41441" y="-41966"/>
            <a:ext cx="12233441" cy="3738356"/>
          </a:xfrm>
          <a:prstGeom prst="rect">
            <a:avLst/>
          </a:prstGeom>
          <a:pattFill prst="ltUpDiag">
            <a:fgClr>
              <a:srgbClr val="00B05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2B9D20A-84E1-9D4A-88AC-357D3C1F4A2C}"/>
              </a:ext>
            </a:extLst>
          </p:cNvPr>
          <p:cNvSpPr/>
          <p:nvPr userDrawn="1"/>
        </p:nvSpPr>
        <p:spPr>
          <a:xfrm>
            <a:off x="3725182" y="1291299"/>
            <a:ext cx="4763408" cy="47634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22B53DA5-602D-6B40-B245-F6A602343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6727" y="3264749"/>
            <a:ext cx="4763408" cy="1325563"/>
          </a:xfrm>
          <a:prstGeom prst="rect">
            <a:avLst/>
          </a:prstGeom>
        </p:spPr>
        <p:txBody>
          <a:bodyPr/>
          <a:lstStyle>
            <a:lvl1pPr algn="ctr">
              <a:defRPr sz="3600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0E3F5E9-CE12-1B4D-8BC8-C8C6C3E6AEAF}"/>
              </a:ext>
            </a:extLst>
          </p:cNvPr>
          <p:cNvSpPr/>
          <p:nvPr userDrawn="1"/>
        </p:nvSpPr>
        <p:spPr>
          <a:xfrm>
            <a:off x="3592286" y="1158403"/>
            <a:ext cx="5029200" cy="5029200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5283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C4F7797D-162E-486C-A869-4741BE0CB0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3275" y="2220913"/>
            <a:ext cx="11010900" cy="265906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2" name="Connecteur droit 10">
            <a:extLst>
              <a:ext uri="{FF2B5EF4-FFF2-40B4-BE49-F238E27FC236}">
                <a16:creationId xmlns:a16="http://schemas.microsoft.com/office/drawing/2014/main" id="{EFDAA16E-6F0D-FBE5-9A5C-F73579A2E4AA}"/>
              </a:ext>
            </a:extLst>
          </p:cNvPr>
          <p:cNvCxnSpPr/>
          <p:nvPr userDrawn="1"/>
        </p:nvCxnSpPr>
        <p:spPr>
          <a:xfrm rot="5400000">
            <a:off x="7976319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11">
            <a:extLst>
              <a:ext uri="{FF2B5EF4-FFF2-40B4-BE49-F238E27FC236}">
                <a16:creationId xmlns:a16="http://schemas.microsoft.com/office/drawing/2014/main" id="{ABF126EF-6637-9EB9-68DA-A2E2F0ADFE5E}"/>
              </a:ext>
            </a:extLst>
          </p:cNvPr>
          <p:cNvCxnSpPr/>
          <p:nvPr userDrawn="1"/>
        </p:nvCxnSpPr>
        <p:spPr>
          <a:xfrm rot="5400000">
            <a:off x="9656647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26" descr="twitter_white.png">
            <a:extLst>
              <a:ext uri="{FF2B5EF4-FFF2-40B4-BE49-F238E27FC236}">
                <a16:creationId xmlns:a16="http://schemas.microsoft.com/office/drawing/2014/main" id="{6BF7479D-16B3-3E3C-59DA-8D802636483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471" y="6387525"/>
            <a:ext cx="397972" cy="478235"/>
          </a:xfrm>
          <a:prstGeom prst="rect">
            <a:avLst/>
          </a:prstGeom>
        </p:spPr>
      </p:pic>
      <p:pic>
        <p:nvPicPr>
          <p:cNvPr id="8" name="Image 27" descr="facebook_white.png">
            <a:extLst>
              <a:ext uri="{FF2B5EF4-FFF2-40B4-BE49-F238E27FC236}">
                <a16:creationId xmlns:a16="http://schemas.microsoft.com/office/drawing/2014/main" id="{F3007D20-8BC9-5571-5A92-B03ABA50162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9423" y="6363613"/>
            <a:ext cx="437769" cy="52605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284B774-63D6-AA08-3A76-2A6E365A651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403" y="6424371"/>
            <a:ext cx="393705" cy="393705"/>
          </a:xfrm>
          <a:prstGeom prst="rect">
            <a:avLst/>
          </a:prstGeom>
        </p:spPr>
      </p:pic>
      <p:sp>
        <p:nvSpPr>
          <p:cNvPr id="11" name="ZoneTexte 9">
            <a:extLst>
              <a:ext uri="{FF2B5EF4-FFF2-40B4-BE49-F238E27FC236}">
                <a16:creationId xmlns:a16="http://schemas.microsoft.com/office/drawing/2014/main" id="{38F22A41-82D8-3C93-0A97-6EC0C3A7AE0C}"/>
              </a:ext>
            </a:extLst>
          </p:cNvPr>
          <p:cNvSpPr txBox="1"/>
          <p:nvPr userDrawn="1"/>
        </p:nvSpPr>
        <p:spPr>
          <a:xfrm>
            <a:off x="8249319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12" name="Image 11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51A69B69-3334-C21B-42D6-613E563AE7EE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8384" y="6417327"/>
            <a:ext cx="853599" cy="4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4042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AB298CE-749F-D54F-9DE8-E537876B92D4}"/>
              </a:ext>
            </a:extLst>
          </p:cNvPr>
          <p:cNvSpPr/>
          <p:nvPr userDrawn="1"/>
        </p:nvSpPr>
        <p:spPr>
          <a:xfrm>
            <a:off x="-18289" y="3738356"/>
            <a:ext cx="12233441" cy="3099682"/>
          </a:xfrm>
          <a:prstGeom prst="rect">
            <a:avLst/>
          </a:prstGeom>
          <a:solidFill>
            <a:schemeClr val="bg2">
              <a:lumMod val="9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9" name="Image 17">
            <a:hlinkClick r:id="rId2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1811303-C8BF-418D-8888-9D723064912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4757" y="6475171"/>
            <a:ext cx="548258" cy="287836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6271" y="6424371"/>
            <a:ext cx="393705" cy="39370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255C0F2-D153-D34B-AC11-F7A123ACD494}"/>
              </a:ext>
            </a:extLst>
          </p:cNvPr>
          <p:cNvSpPr/>
          <p:nvPr userDrawn="1"/>
        </p:nvSpPr>
        <p:spPr>
          <a:xfrm>
            <a:off x="0" y="0"/>
            <a:ext cx="530352" cy="1280160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9" y="0"/>
            <a:ext cx="12233441" cy="3738356"/>
          </a:xfrm>
          <a:prstGeom prst="rect">
            <a:avLst/>
          </a:prstGeom>
          <a:pattFill prst="ltUpDiag">
            <a:fgClr>
              <a:srgbClr val="00B05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FBBA32-4481-4841-9E33-DD4163F3B9EA}"/>
              </a:ext>
            </a:extLst>
          </p:cNvPr>
          <p:cNvSpPr/>
          <p:nvPr userDrawn="1"/>
        </p:nvSpPr>
        <p:spPr>
          <a:xfrm>
            <a:off x="10643617" y="6402066"/>
            <a:ext cx="1571536" cy="455933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78DC5F0-C892-A44B-A79A-67A4F091B5FE}"/>
              </a:ext>
            </a:extLst>
          </p:cNvPr>
          <p:cNvSpPr txBox="1"/>
          <p:nvPr userDrawn="1"/>
        </p:nvSpPr>
        <p:spPr>
          <a:xfrm>
            <a:off x="11381818" y="6468706"/>
            <a:ext cx="694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A7EA31B-BCAB-1346-855B-ED07E070D953}" type="slidenum">
              <a:rPr lang="fr-FR" sz="1400" smtClean="0">
                <a:solidFill>
                  <a:srgbClr val="040000"/>
                </a:solidFill>
                <a:latin typeface="+mn-lt"/>
              </a:rPr>
              <a:t>‹N°›</a:t>
            </a:fld>
            <a:endParaRPr lang="fr-FR" sz="1400" dirty="0">
              <a:solidFill>
                <a:srgbClr val="040000"/>
              </a:solidFill>
              <a:latin typeface="+mn-lt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2B9D20A-84E1-9D4A-88AC-357D3C1F4A2C}"/>
              </a:ext>
            </a:extLst>
          </p:cNvPr>
          <p:cNvSpPr/>
          <p:nvPr userDrawn="1"/>
        </p:nvSpPr>
        <p:spPr>
          <a:xfrm>
            <a:off x="3725182" y="1291299"/>
            <a:ext cx="4763408" cy="47634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22B53DA5-602D-6B40-B245-F6A602343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6727" y="3264749"/>
            <a:ext cx="4763408" cy="1325563"/>
          </a:xfrm>
          <a:prstGeom prst="rect">
            <a:avLst/>
          </a:prstGeom>
        </p:spPr>
        <p:txBody>
          <a:bodyPr/>
          <a:lstStyle>
            <a:lvl1pPr algn="ctr">
              <a:defRPr sz="3600" b="1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0E3F5E9-CE12-1B4D-8BC8-C8C6C3E6AEAF}"/>
              </a:ext>
            </a:extLst>
          </p:cNvPr>
          <p:cNvSpPr/>
          <p:nvPr userDrawn="1"/>
        </p:nvSpPr>
        <p:spPr>
          <a:xfrm>
            <a:off x="3592286" y="1158403"/>
            <a:ext cx="5029200" cy="5029200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96170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911568-997D-6491-93DA-676332043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E33FC21-1491-1162-579B-DF3C0CB69A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CE4BE9A-5CAF-069D-71A3-E74A5457A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DDBCF-EEA3-4CBB-BA5D-6A7EC5452DCC}" type="datetimeFigureOut">
              <a:rPr lang="fr-FR" smtClean="0"/>
              <a:t>19/12/2025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0E92A27-BE87-85AD-B4E6-3324F3F82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DCC88E4-135D-C060-C83D-99883A895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F2806-E2AA-4463-B6D5-6878CB17FB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33707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LIDE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7" name="Titre 6">
            <a:extLst>
              <a:ext uri="{FF2B5EF4-FFF2-40B4-BE49-F238E27FC236}">
                <a16:creationId xmlns:a16="http://schemas.microsoft.com/office/drawing/2014/main" id="{907243B5-1FCC-E34F-A809-42678365F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478235"/>
          </a:xfrm>
          <a:prstGeom prst="rect">
            <a:avLst/>
          </a:prstGeom>
        </p:spPr>
        <p:txBody>
          <a:bodyPr anchor="ctr"/>
          <a:lstStyle>
            <a:lvl1pPr>
              <a:defRPr sz="2800" b="1" i="0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cxnSp>
        <p:nvCxnSpPr>
          <p:cNvPr id="3" name="Connecteur droit 10">
            <a:extLst>
              <a:ext uri="{FF2B5EF4-FFF2-40B4-BE49-F238E27FC236}">
                <a16:creationId xmlns:a16="http://schemas.microsoft.com/office/drawing/2014/main" id="{DF0E8A25-5302-0FF4-3F18-627D0642555C}"/>
              </a:ext>
            </a:extLst>
          </p:cNvPr>
          <p:cNvCxnSpPr/>
          <p:nvPr userDrawn="1"/>
        </p:nvCxnSpPr>
        <p:spPr>
          <a:xfrm rot="5400000">
            <a:off x="7976319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11">
            <a:extLst>
              <a:ext uri="{FF2B5EF4-FFF2-40B4-BE49-F238E27FC236}">
                <a16:creationId xmlns:a16="http://schemas.microsoft.com/office/drawing/2014/main" id="{2247E0FF-0011-EFA9-D7C2-271A79400328}"/>
              </a:ext>
            </a:extLst>
          </p:cNvPr>
          <p:cNvCxnSpPr/>
          <p:nvPr userDrawn="1"/>
        </p:nvCxnSpPr>
        <p:spPr>
          <a:xfrm rot="5400000">
            <a:off x="9656647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26" descr="twitter_white.png">
            <a:extLst>
              <a:ext uri="{FF2B5EF4-FFF2-40B4-BE49-F238E27FC236}">
                <a16:creationId xmlns:a16="http://schemas.microsoft.com/office/drawing/2014/main" id="{5290803C-D0F2-1759-36F5-8788302C482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471" y="6387525"/>
            <a:ext cx="397972" cy="478235"/>
          </a:xfrm>
          <a:prstGeom prst="rect">
            <a:avLst/>
          </a:prstGeom>
        </p:spPr>
      </p:pic>
      <p:pic>
        <p:nvPicPr>
          <p:cNvPr id="7" name="Image 27" descr="facebook_white.png">
            <a:extLst>
              <a:ext uri="{FF2B5EF4-FFF2-40B4-BE49-F238E27FC236}">
                <a16:creationId xmlns:a16="http://schemas.microsoft.com/office/drawing/2014/main" id="{C5888DC3-2137-914F-2997-2CC80C87658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9423" y="6363613"/>
            <a:ext cx="437769" cy="52605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0E77991-9DB3-78A9-CE69-6986E10B63D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403" y="6424371"/>
            <a:ext cx="393705" cy="393705"/>
          </a:xfrm>
          <a:prstGeom prst="rect">
            <a:avLst/>
          </a:prstGeom>
        </p:spPr>
      </p:pic>
      <p:sp>
        <p:nvSpPr>
          <p:cNvPr id="9" name="ZoneTexte 9">
            <a:extLst>
              <a:ext uri="{FF2B5EF4-FFF2-40B4-BE49-F238E27FC236}">
                <a16:creationId xmlns:a16="http://schemas.microsoft.com/office/drawing/2014/main" id="{99D07623-5175-3D08-7C41-BB819842C30C}"/>
              </a:ext>
            </a:extLst>
          </p:cNvPr>
          <p:cNvSpPr txBox="1"/>
          <p:nvPr userDrawn="1"/>
        </p:nvSpPr>
        <p:spPr>
          <a:xfrm>
            <a:off x="8249319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11" name="Image 10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C1655C1D-BC71-49DB-25F8-1729883AFBF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8384" y="6417327"/>
            <a:ext cx="853599" cy="4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622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cxnSp>
        <p:nvCxnSpPr>
          <p:cNvPr id="4" name="Connecteur droit 10">
            <a:extLst>
              <a:ext uri="{FF2B5EF4-FFF2-40B4-BE49-F238E27FC236}">
                <a16:creationId xmlns:a16="http://schemas.microsoft.com/office/drawing/2014/main" id="{1C5D152F-48FB-DD34-4079-D9DE3BBDD41B}"/>
              </a:ext>
            </a:extLst>
          </p:cNvPr>
          <p:cNvCxnSpPr/>
          <p:nvPr userDrawn="1"/>
        </p:nvCxnSpPr>
        <p:spPr>
          <a:xfrm rot="5400000">
            <a:off x="7976319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11">
            <a:extLst>
              <a:ext uri="{FF2B5EF4-FFF2-40B4-BE49-F238E27FC236}">
                <a16:creationId xmlns:a16="http://schemas.microsoft.com/office/drawing/2014/main" id="{7B97CE13-5F3C-60FF-3117-4829641CB7A7}"/>
              </a:ext>
            </a:extLst>
          </p:cNvPr>
          <p:cNvCxnSpPr/>
          <p:nvPr userDrawn="1"/>
        </p:nvCxnSpPr>
        <p:spPr>
          <a:xfrm rot="5400000">
            <a:off x="9656647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26" descr="twitter_white.png">
            <a:extLst>
              <a:ext uri="{FF2B5EF4-FFF2-40B4-BE49-F238E27FC236}">
                <a16:creationId xmlns:a16="http://schemas.microsoft.com/office/drawing/2014/main" id="{F5BD63AC-C146-6AA0-61F6-446C37B44DA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471" y="6387525"/>
            <a:ext cx="397972" cy="478235"/>
          </a:xfrm>
          <a:prstGeom prst="rect">
            <a:avLst/>
          </a:prstGeom>
        </p:spPr>
      </p:pic>
      <p:pic>
        <p:nvPicPr>
          <p:cNvPr id="9" name="Image 27" descr="facebook_white.png">
            <a:extLst>
              <a:ext uri="{FF2B5EF4-FFF2-40B4-BE49-F238E27FC236}">
                <a16:creationId xmlns:a16="http://schemas.microsoft.com/office/drawing/2014/main" id="{7B5DCCA3-EE45-F064-3933-492600926D2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9423" y="6363613"/>
            <a:ext cx="437769" cy="52605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A585975-C345-D588-80FB-7244FFB9019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403" y="6424371"/>
            <a:ext cx="393705" cy="393705"/>
          </a:xfrm>
          <a:prstGeom prst="rect">
            <a:avLst/>
          </a:prstGeom>
        </p:spPr>
      </p:pic>
      <p:sp>
        <p:nvSpPr>
          <p:cNvPr id="12" name="ZoneTexte 9">
            <a:extLst>
              <a:ext uri="{FF2B5EF4-FFF2-40B4-BE49-F238E27FC236}">
                <a16:creationId xmlns:a16="http://schemas.microsoft.com/office/drawing/2014/main" id="{00CE91FF-8701-2719-580C-132F684C6F29}"/>
              </a:ext>
            </a:extLst>
          </p:cNvPr>
          <p:cNvSpPr txBox="1"/>
          <p:nvPr userDrawn="1"/>
        </p:nvSpPr>
        <p:spPr>
          <a:xfrm>
            <a:off x="8249319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13" name="Image 12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4B27CE94-15B3-DEFC-58E3-52AC50FB0D4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8384" y="6417327"/>
            <a:ext cx="853599" cy="4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7278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9" name="Image 17">
            <a:hlinkClick r:id="rId2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cxnSp>
        <p:nvCxnSpPr>
          <p:cNvPr id="2" name="Connecteur droit 10">
            <a:extLst>
              <a:ext uri="{FF2B5EF4-FFF2-40B4-BE49-F238E27FC236}">
                <a16:creationId xmlns:a16="http://schemas.microsoft.com/office/drawing/2014/main" id="{49BBA4B5-563F-F4E0-FD2A-3FE88349FF3E}"/>
              </a:ext>
            </a:extLst>
          </p:cNvPr>
          <p:cNvCxnSpPr/>
          <p:nvPr userDrawn="1"/>
        </p:nvCxnSpPr>
        <p:spPr>
          <a:xfrm rot="5400000">
            <a:off x="7976319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11">
            <a:extLst>
              <a:ext uri="{FF2B5EF4-FFF2-40B4-BE49-F238E27FC236}">
                <a16:creationId xmlns:a16="http://schemas.microsoft.com/office/drawing/2014/main" id="{97A9534A-224B-2F6F-939A-F977B0DFE134}"/>
              </a:ext>
            </a:extLst>
          </p:cNvPr>
          <p:cNvCxnSpPr/>
          <p:nvPr userDrawn="1"/>
        </p:nvCxnSpPr>
        <p:spPr>
          <a:xfrm rot="5400000">
            <a:off x="9656647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26" descr="twitter_white.png">
            <a:extLst>
              <a:ext uri="{FF2B5EF4-FFF2-40B4-BE49-F238E27FC236}">
                <a16:creationId xmlns:a16="http://schemas.microsoft.com/office/drawing/2014/main" id="{E6CEE491-471A-358E-DA55-6AE16DD652B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471" y="6387525"/>
            <a:ext cx="397972" cy="478235"/>
          </a:xfrm>
          <a:prstGeom prst="rect">
            <a:avLst/>
          </a:prstGeom>
        </p:spPr>
      </p:pic>
      <p:pic>
        <p:nvPicPr>
          <p:cNvPr id="8" name="Image 27" descr="facebook_white.png">
            <a:extLst>
              <a:ext uri="{FF2B5EF4-FFF2-40B4-BE49-F238E27FC236}">
                <a16:creationId xmlns:a16="http://schemas.microsoft.com/office/drawing/2014/main" id="{A53F67AB-8E47-A697-9ABF-C009D22F04B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9423" y="6363613"/>
            <a:ext cx="437769" cy="52605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BDF0FD2-7E1F-EFD4-6B92-91EAE9118C3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403" y="6424371"/>
            <a:ext cx="393705" cy="393705"/>
          </a:xfrm>
          <a:prstGeom prst="rect">
            <a:avLst/>
          </a:prstGeom>
        </p:spPr>
      </p:pic>
      <p:sp>
        <p:nvSpPr>
          <p:cNvPr id="11" name="ZoneTexte 9">
            <a:extLst>
              <a:ext uri="{FF2B5EF4-FFF2-40B4-BE49-F238E27FC236}">
                <a16:creationId xmlns:a16="http://schemas.microsoft.com/office/drawing/2014/main" id="{85DDB9AF-300C-F71F-EB9A-876EA0D5ABA8}"/>
              </a:ext>
            </a:extLst>
          </p:cNvPr>
          <p:cNvSpPr txBox="1"/>
          <p:nvPr userDrawn="1"/>
        </p:nvSpPr>
        <p:spPr>
          <a:xfrm>
            <a:off x="8249319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12" name="Image 11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10E755E5-D2D5-FF28-2932-7F834CABCB8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8384" y="6417327"/>
            <a:ext cx="853599" cy="4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6957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79BC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cxnSp>
        <p:nvCxnSpPr>
          <p:cNvPr id="4" name="Connecteur droit 10">
            <a:extLst>
              <a:ext uri="{FF2B5EF4-FFF2-40B4-BE49-F238E27FC236}">
                <a16:creationId xmlns:a16="http://schemas.microsoft.com/office/drawing/2014/main" id="{23BD475D-1A6E-97E0-20BC-46EAE7B0B663}"/>
              </a:ext>
            </a:extLst>
          </p:cNvPr>
          <p:cNvCxnSpPr/>
          <p:nvPr userDrawn="1"/>
        </p:nvCxnSpPr>
        <p:spPr>
          <a:xfrm rot="5400000">
            <a:off x="7976319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11">
            <a:extLst>
              <a:ext uri="{FF2B5EF4-FFF2-40B4-BE49-F238E27FC236}">
                <a16:creationId xmlns:a16="http://schemas.microsoft.com/office/drawing/2014/main" id="{338956A0-B234-4B98-555F-2862A1975A3A}"/>
              </a:ext>
            </a:extLst>
          </p:cNvPr>
          <p:cNvCxnSpPr/>
          <p:nvPr userDrawn="1"/>
        </p:nvCxnSpPr>
        <p:spPr>
          <a:xfrm rot="5400000">
            <a:off x="9656647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26" descr="twitter_white.png">
            <a:extLst>
              <a:ext uri="{FF2B5EF4-FFF2-40B4-BE49-F238E27FC236}">
                <a16:creationId xmlns:a16="http://schemas.microsoft.com/office/drawing/2014/main" id="{CE577284-86C9-375F-6FFE-298956690F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471" y="6387525"/>
            <a:ext cx="397972" cy="478235"/>
          </a:xfrm>
          <a:prstGeom prst="rect">
            <a:avLst/>
          </a:prstGeom>
        </p:spPr>
      </p:pic>
      <p:pic>
        <p:nvPicPr>
          <p:cNvPr id="8" name="Image 27" descr="facebook_white.png">
            <a:extLst>
              <a:ext uri="{FF2B5EF4-FFF2-40B4-BE49-F238E27FC236}">
                <a16:creationId xmlns:a16="http://schemas.microsoft.com/office/drawing/2014/main" id="{39356A2A-3A2F-BA9E-23E1-FA80B1BE80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9423" y="6363613"/>
            <a:ext cx="437769" cy="52605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CF31B9E-0007-2B0B-6815-8BCC73E89E5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403" y="6424371"/>
            <a:ext cx="393705" cy="393705"/>
          </a:xfrm>
          <a:prstGeom prst="rect">
            <a:avLst/>
          </a:prstGeom>
        </p:spPr>
      </p:pic>
      <p:sp>
        <p:nvSpPr>
          <p:cNvPr id="11" name="ZoneTexte 9">
            <a:extLst>
              <a:ext uri="{FF2B5EF4-FFF2-40B4-BE49-F238E27FC236}">
                <a16:creationId xmlns:a16="http://schemas.microsoft.com/office/drawing/2014/main" id="{11E790B5-A689-0B8D-EB07-881A37164860}"/>
              </a:ext>
            </a:extLst>
          </p:cNvPr>
          <p:cNvSpPr txBox="1"/>
          <p:nvPr userDrawn="1"/>
        </p:nvSpPr>
        <p:spPr>
          <a:xfrm>
            <a:off x="8249319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12" name="Image 11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6B54C805-89D9-F579-693E-2277BE4CD9D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8384" y="6417327"/>
            <a:ext cx="853599" cy="4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4538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AB298CE-749F-D54F-9DE8-E537876B92D4}"/>
              </a:ext>
            </a:extLst>
          </p:cNvPr>
          <p:cNvSpPr/>
          <p:nvPr userDrawn="1"/>
        </p:nvSpPr>
        <p:spPr>
          <a:xfrm>
            <a:off x="-18289" y="3738356"/>
            <a:ext cx="12233441" cy="3099682"/>
          </a:xfrm>
          <a:prstGeom prst="rect">
            <a:avLst/>
          </a:prstGeom>
          <a:solidFill>
            <a:schemeClr val="bg2">
              <a:lumMod val="9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9" name="Image 17">
            <a:hlinkClick r:id="rId2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255C0F2-D153-D34B-AC11-F7A123ACD494}"/>
              </a:ext>
            </a:extLst>
          </p:cNvPr>
          <p:cNvSpPr/>
          <p:nvPr userDrawn="1"/>
        </p:nvSpPr>
        <p:spPr>
          <a:xfrm>
            <a:off x="0" y="0"/>
            <a:ext cx="530352" cy="1280160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9" y="0"/>
            <a:ext cx="12233441" cy="3738356"/>
          </a:xfrm>
          <a:prstGeom prst="rect">
            <a:avLst/>
          </a:prstGeom>
          <a:pattFill prst="ltUpDiag">
            <a:fgClr>
              <a:srgbClr val="00B05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2B9D20A-84E1-9D4A-88AC-357D3C1F4A2C}"/>
              </a:ext>
            </a:extLst>
          </p:cNvPr>
          <p:cNvSpPr/>
          <p:nvPr userDrawn="1"/>
        </p:nvSpPr>
        <p:spPr>
          <a:xfrm>
            <a:off x="3725182" y="1291299"/>
            <a:ext cx="4763408" cy="47634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22B53DA5-602D-6B40-B245-F6A602343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6727" y="3264749"/>
            <a:ext cx="4763408" cy="1325563"/>
          </a:xfrm>
          <a:prstGeom prst="rect">
            <a:avLst/>
          </a:prstGeom>
        </p:spPr>
        <p:txBody>
          <a:bodyPr/>
          <a:lstStyle>
            <a:lvl1pPr algn="ctr">
              <a:defRPr b="1" i="0">
                <a:solidFill>
                  <a:srgbClr val="002060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0E3F5E9-CE12-1B4D-8BC8-C8C6C3E6AEAF}"/>
              </a:ext>
            </a:extLst>
          </p:cNvPr>
          <p:cNvSpPr/>
          <p:nvPr userDrawn="1"/>
        </p:nvSpPr>
        <p:spPr>
          <a:xfrm>
            <a:off x="3592286" y="1158403"/>
            <a:ext cx="5029200" cy="5029200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32537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LIDE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7" name="Titre 6">
            <a:extLst>
              <a:ext uri="{FF2B5EF4-FFF2-40B4-BE49-F238E27FC236}">
                <a16:creationId xmlns:a16="http://schemas.microsoft.com/office/drawing/2014/main" id="{907243B5-1FCC-E34F-A809-42678365F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 anchor="ctr"/>
          <a:lstStyle>
            <a:lvl1pPr>
              <a:defRPr sz="2800" b="1" i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cxnSp>
        <p:nvCxnSpPr>
          <p:cNvPr id="4" name="Connecteur droit 10">
            <a:extLst>
              <a:ext uri="{FF2B5EF4-FFF2-40B4-BE49-F238E27FC236}">
                <a16:creationId xmlns:a16="http://schemas.microsoft.com/office/drawing/2014/main" id="{FD4B6AD7-765F-2A42-02F7-DAC33F8DAAF6}"/>
              </a:ext>
            </a:extLst>
          </p:cNvPr>
          <p:cNvCxnSpPr/>
          <p:nvPr userDrawn="1"/>
        </p:nvCxnSpPr>
        <p:spPr>
          <a:xfrm rot="5400000">
            <a:off x="7976319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11">
            <a:extLst>
              <a:ext uri="{FF2B5EF4-FFF2-40B4-BE49-F238E27FC236}">
                <a16:creationId xmlns:a16="http://schemas.microsoft.com/office/drawing/2014/main" id="{1404453B-0DDC-2E5B-606B-F3B595CF89E8}"/>
              </a:ext>
            </a:extLst>
          </p:cNvPr>
          <p:cNvCxnSpPr/>
          <p:nvPr userDrawn="1"/>
        </p:nvCxnSpPr>
        <p:spPr>
          <a:xfrm rot="5400000">
            <a:off x="9656647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26" descr="twitter_white.png">
            <a:extLst>
              <a:ext uri="{FF2B5EF4-FFF2-40B4-BE49-F238E27FC236}">
                <a16:creationId xmlns:a16="http://schemas.microsoft.com/office/drawing/2014/main" id="{486C9465-5CDA-E6C2-D28B-55FFB6D55F3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471" y="6387525"/>
            <a:ext cx="397972" cy="478235"/>
          </a:xfrm>
          <a:prstGeom prst="rect">
            <a:avLst/>
          </a:prstGeom>
        </p:spPr>
      </p:pic>
      <p:pic>
        <p:nvPicPr>
          <p:cNvPr id="8" name="Image 27" descr="facebook_white.png">
            <a:extLst>
              <a:ext uri="{FF2B5EF4-FFF2-40B4-BE49-F238E27FC236}">
                <a16:creationId xmlns:a16="http://schemas.microsoft.com/office/drawing/2014/main" id="{7EC4C36C-5738-CF47-9057-EC4B3D735A0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9423" y="6363613"/>
            <a:ext cx="437769" cy="52605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255E50D-A129-868E-6D30-760805BC607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403" y="6424371"/>
            <a:ext cx="393705" cy="393705"/>
          </a:xfrm>
          <a:prstGeom prst="rect">
            <a:avLst/>
          </a:prstGeom>
        </p:spPr>
      </p:pic>
      <p:sp>
        <p:nvSpPr>
          <p:cNvPr id="11" name="ZoneTexte 9">
            <a:extLst>
              <a:ext uri="{FF2B5EF4-FFF2-40B4-BE49-F238E27FC236}">
                <a16:creationId xmlns:a16="http://schemas.microsoft.com/office/drawing/2014/main" id="{EBA07851-2B4C-00B7-0F52-D005E323A82B}"/>
              </a:ext>
            </a:extLst>
          </p:cNvPr>
          <p:cNvSpPr txBox="1"/>
          <p:nvPr userDrawn="1"/>
        </p:nvSpPr>
        <p:spPr>
          <a:xfrm>
            <a:off x="8249319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12" name="Image 11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40C6E9E3-0CD8-56FB-6E31-0C0E6D495306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8384" y="6417327"/>
            <a:ext cx="853599" cy="4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535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AB298CE-749F-D54F-9DE8-E537876B92D4}"/>
              </a:ext>
            </a:extLst>
          </p:cNvPr>
          <p:cNvSpPr/>
          <p:nvPr userDrawn="1"/>
        </p:nvSpPr>
        <p:spPr>
          <a:xfrm>
            <a:off x="-18289" y="3738356"/>
            <a:ext cx="12233441" cy="3099682"/>
          </a:xfrm>
          <a:prstGeom prst="rect">
            <a:avLst/>
          </a:prstGeom>
          <a:solidFill>
            <a:schemeClr val="bg2">
              <a:lumMod val="9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9" name="Image 17">
            <a:hlinkClick r:id="rId2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255C0F2-D153-D34B-AC11-F7A123ACD494}"/>
              </a:ext>
            </a:extLst>
          </p:cNvPr>
          <p:cNvSpPr/>
          <p:nvPr userDrawn="1"/>
        </p:nvSpPr>
        <p:spPr>
          <a:xfrm>
            <a:off x="0" y="0"/>
            <a:ext cx="530352" cy="1280160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9" y="0"/>
            <a:ext cx="12233441" cy="3738356"/>
          </a:xfrm>
          <a:prstGeom prst="rect">
            <a:avLst/>
          </a:prstGeom>
          <a:pattFill prst="ltUpDiag">
            <a:fgClr>
              <a:srgbClr val="00B05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2B9D20A-84E1-9D4A-88AC-357D3C1F4A2C}"/>
              </a:ext>
            </a:extLst>
          </p:cNvPr>
          <p:cNvSpPr/>
          <p:nvPr userDrawn="1"/>
        </p:nvSpPr>
        <p:spPr>
          <a:xfrm>
            <a:off x="3725182" y="1291299"/>
            <a:ext cx="4763408" cy="47634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22B53DA5-602D-6B40-B245-F6A602343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6727" y="3264749"/>
            <a:ext cx="4763408" cy="1325563"/>
          </a:xfrm>
          <a:prstGeom prst="rect">
            <a:avLst/>
          </a:prstGeom>
        </p:spPr>
        <p:txBody>
          <a:bodyPr/>
          <a:lstStyle>
            <a:lvl1pPr algn="ctr">
              <a:defRPr b="1" i="0">
                <a:solidFill>
                  <a:srgbClr val="000000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0E3F5E9-CE12-1B4D-8BC8-C8C6C3E6AEAF}"/>
              </a:ext>
            </a:extLst>
          </p:cNvPr>
          <p:cNvSpPr/>
          <p:nvPr userDrawn="1"/>
        </p:nvSpPr>
        <p:spPr>
          <a:xfrm>
            <a:off x="3592286" y="1158403"/>
            <a:ext cx="5029200" cy="5029200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16494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cxnSp>
        <p:nvCxnSpPr>
          <p:cNvPr id="2" name="Connecteur droit 10">
            <a:extLst>
              <a:ext uri="{FF2B5EF4-FFF2-40B4-BE49-F238E27FC236}">
                <a16:creationId xmlns:a16="http://schemas.microsoft.com/office/drawing/2014/main" id="{CE18E458-6235-84A2-9A60-AB9BE9D6DB13}"/>
              </a:ext>
            </a:extLst>
          </p:cNvPr>
          <p:cNvCxnSpPr/>
          <p:nvPr userDrawn="1"/>
        </p:nvCxnSpPr>
        <p:spPr>
          <a:xfrm rot="5400000">
            <a:off x="7976319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11">
            <a:extLst>
              <a:ext uri="{FF2B5EF4-FFF2-40B4-BE49-F238E27FC236}">
                <a16:creationId xmlns:a16="http://schemas.microsoft.com/office/drawing/2014/main" id="{F4CBE171-57A6-9259-3299-3EF11D9AFE9A}"/>
              </a:ext>
            </a:extLst>
          </p:cNvPr>
          <p:cNvCxnSpPr/>
          <p:nvPr userDrawn="1"/>
        </p:nvCxnSpPr>
        <p:spPr>
          <a:xfrm rot="5400000">
            <a:off x="9656647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26" descr="twitter_white.png">
            <a:extLst>
              <a:ext uri="{FF2B5EF4-FFF2-40B4-BE49-F238E27FC236}">
                <a16:creationId xmlns:a16="http://schemas.microsoft.com/office/drawing/2014/main" id="{323FE9E8-9347-395D-DE42-592F46CF51F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471" y="6387525"/>
            <a:ext cx="397972" cy="478235"/>
          </a:xfrm>
          <a:prstGeom prst="rect">
            <a:avLst/>
          </a:prstGeom>
        </p:spPr>
      </p:pic>
      <p:pic>
        <p:nvPicPr>
          <p:cNvPr id="8" name="Image 27" descr="facebook_white.png">
            <a:extLst>
              <a:ext uri="{FF2B5EF4-FFF2-40B4-BE49-F238E27FC236}">
                <a16:creationId xmlns:a16="http://schemas.microsoft.com/office/drawing/2014/main" id="{F47282FF-97C5-434B-A18F-54E12E6564F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9423" y="6363613"/>
            <a:ext cx="437769" cy="52605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5D48159-053F-4743-D0D8-5CAE3553E7C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403" y="6424371"/>
            <a:ext cx="393705" cy="393705"/>
          </a:xfrm>
          <a:prstGeom prst="rect">
            <a:avLst/>
          </a:prstGeom>
        </p:spPr>
      </p:pic>
      <p:sp>
        <p:nvSpPr>
          <p:cNvPr id="11" name="ZoneTexte 9">
            <a:extLst>
              <a:ext uri="{FF2B5EF4-FFF2-40B4-BE49-F238E27FC236}">
                <a16:creationId xmlns:a16="http://schemas.microsoft.com/office/drawing/2014/main" id="{F48815B1-0918-0735-4D64-48B45B2004CC}"/>
              </a:ext>
            </a:extLst>
          </p:cNvPr>
          <p:cNvSpPr txBox="1"/>
          <p:nvPr userDrawn="1"/>
        </p:nvSpPr>
        <p:spPr>
          <a:xfrm>
            <a:off x="8249319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12" name="Image 11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B3F91B6C-2FE5-7635-F31B-96703EEC695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8384" y="6417327"/>
            <a:ext cx="853599" cy="4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072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79BC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cxnSp>
        <p:nvCxnSpPr>
          <p:cNvPr id="4" name="Connecteur droit 10">
            <a:extLst>
              <a:ext uri="{FF2B5EF4-FFF2-40B4-BE49-F238E27FC236}">
                <a16:creationId xmlns:a16="http://schemas.microsoft.com/office/drawing/2014/main" id="{036229C2-018C-5B6A-269A-C4414B45E17E}"/>
              </a:ext>
            </a:extLst>
          </p:cNvPr>
          <p:cNvCxnSpPr/>
          <p:nvPr userDrawn="1"/>
        </p:nvCxnSpPr>
        <p:spPr>
          <a:xfrm rot="5400000">
            <a:off x="7976319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11">
            <a:extLst>
              <a:ext uri="{FF2B5EF4-FFF2-40B4-BE49-F238E27FC236}">
                <a16:creationId xmlns:a16="http://schemas.microsoft.com/office/drawing/2014/main" id="{B066CBF3-6D73-1EFE-951D-A4D282F0A50B}"/>
              </a:ext>
            </a:extLst>
          </p:cNvPr>
          <p:cNvCxnSpPr/>
          <p:nvPr userDrawn="1"/>
        </p:nvCxnSpPr>
        <p:spPr>
          <a:xfrm rot="5400000">
            <a:off x="9656647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26" descr="twitter_white.png">
            <a:extLst>
              <a:ext uri="{FF2B5EF4-FFF2-40B4-BE49-F238E27FC236}">
                <a16:creationId xmlns:a16="http://schemas.microsoft.com/office/drawing/2014/main" id="{8FF8C115-B68A-4DBE-C8D3-F798C57C5A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471" y="6387525"/>
            <a:ext cx="397972" cy="478235"/>
          </a:xfrm>
          <a:prstGeom prst="rect">
            <a:avLst/>
          </a:prstGeom>
        </p:spPr>
      </p:pic>
      <p:pic>
        <p:nvPicPr>
          <p:cNvPr id="8" name="Image 27" descr="facebook_white.png">
            <a:extLst>
              <a:ext uri="{FF2B5EF4-FFF2-40B4-BE49-F238E27FC236}">
                <a16:creationId xmlns:a16="http://schemas.microsoft.com/office/drawing/2014/main" id="{B7D912A6-A1A2-5730-0276-F93FD59EF1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9423" y="6363613"/>
            <a:ext cx="437769" cy="52605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96EE3A8-8A01-B64F-61D6-793C6854E47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403" y="6424371"/>
            <a:ext cx="393705" cy="393705"/>
          </a:xfrm>
          <a:prstGeom prst="rect">
            <a:avLst/>
          </a:prstGeom>
        </p:spPr>
      </p:pic>
      <p:sp>
        <p:nvSpPr>
          <p:cNvPr id="11" name="ZoneTexte 9">
            <a:extLst>
              <a:ext uri="{FF2B5EF4-FFF2-40B4-BE49-F238E27FC236}">
                <a16:creationId xmlns:a16="http://schemas.microsoft.com/office/drawing/2014/main" id="{0C479EAA-1898-6422-CA1C-D05C15522204}"/>
              </a:ext>
            </a:extLst>
          </p:cNvPr>
          <p:cNvSpPr txBox="1"/>
          <p:nvPr userDrawn="1"/>
        </p:nvSpPr>
        <p:spPr>
          <a:xfrm>
            <a:off x="8249319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12" name="Image 11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E71E5A51-962A-C282-9209-CCE05C23ED7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8384" y="6417327"/>
            <a:ext cx="853599" cy="4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2709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cxnSp>
        <p:nvCxnSpPr>
          <p:cNvPr id="2" name="Connecteur droit 10">
            <a:extLst>
              <a:ext uri="{FF2B5EF4-FFF2-40B4-BE49-F238E27FC236}">
                <a16:creationId xmlns:a16="http://schemas.microsoft.com/office/drawing/2014/main" id="{BB769430-83A4-1D3B-9083-B4A3D0343568}"/>
              </a:ext>
            </a:extLst>
          </p:cNvPr>
          <p:cNvCxnSpPr/>
          <p:nvPr userDrawn="1"/>
        </p:nvCxnSpPr>
        <p:spPr>
          <a:xfrm rot="5400000">
            <a:off x="7976319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11">
            <a:extLst>
              <a:ext uri="{FF2B5EF4-FFF2-40B4-BE49-F238E27FC236}">
                <a16:creationId xmlns:a16="http://schemas.microsoft.com/office/drawing/2014/main" id="{94852FE0-5494-B879-902C-8D18C373707E}"/>
              </a:ext>
            </a:extLst>
          </p:cNvPr>
          <p:cNvCxnSpPr/>
          <p:nvPr userDrawn="1"/>
        </p:nvCxnSpPr>
        <p:spPr>
          <a:xfrm rot="5400000">
            <a:off x="9656647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26" descr="twitter_white.png">
            <a:extLst>
              <a:ext uri="{FF2B5EF4-FFF2-40B4-BE49-F238E27FC236}">
                <a16:creationId xmlns:a16="http://schemas.microsoft.com/office/drawing/2014/main" id="{E8ACF5E7-0D62-E56E-547B-655882E3B43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471" y="6387525"/>
            <a:ext cx="397972" cy="478235"/>
          </a:xfrm>
          <a:prstGeom prst="rect">
            <a:avLst/>
          </a:prstGeom>
        </p:spPr>
      </p:pic>
      <p:pic>
        <p:nvPicPr>
          <p:cNvPr id="8" name="Image 27" descr="facebook_white.png">
            <a:extLst>
              <a:ext uri="{FF2B5EF4-FFF2-40B4-BE49-F238E27FC236}">
                <a16:creationId xmlns:a16="http://schemas.microsoft.com/office/drawing/2014/main" id="{0879A48C-1932-2B86-F3E7-3C355E34606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9423" y="6363613"/>
            <a:ext cx="437769" cy="52605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10010BF-7C57-EC7E-F220-C8B0EB8BB49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403" y="6424371"/>
            <a:ext cx="393705" cy="393705"/>
          </a:xfrm>
          <a:prstGeom prst="rect">
            <a:avLst/>
          </a:prstGeom>
        </p:spPr>
      </p:pic>
      <p:sp>
        <p:nvSpPr>
          <p:cNvPr id="11" name="ZoneTexte 9">
            <a:extLst>
              <a:ext uri="{FF2B5EF4-FFF2-40B4-BE49-F238E27FC236}">
                <a16:creationId xmlns:a16="http://schemas.microsoft.com/office/drawing/2014/main" id="{07798A82-FD7F-4A89-C952-6E2BB2469D8B}"/>
              </a:ext>
            </a:extLst>
          </p:cNvPr>
          <p:cNvSpPr txBox="1"/>
          <p:nvPr userDrawn="1"/>
        </p:nvSpPr>
        <p:spPr>
          <a:xfrm>
            <a:off x="8249319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12" name="Image 11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9560F483-01B5-06BB-9039-DD67B8A3254B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8384" y="6417327"/>
            <a:ext cx="853599" cy="4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9738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1150FA-F423-D03C-F374-AE097B882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7E8D165-EED4-7B4A-CD3D-9672CA18EE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480A7EA-F391-61DE-5D1F-ED2E116B9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DDBCF-EEA3-4CBB-BA5D-6A7EC5452DCC}" type="datetimeFigureOut">
              <a:rPr lang="fr-FR" smtClean="0"/>
              <a:t>19/12/2025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621C2D5-2FA2-A618-5B21-48C946A24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50AF07B-4768-DF9B-65E6-A01946E75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F2806-E2AA-4463-B6D5-6878CB17FB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47687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7" y="6392642"/>
            <a:ext cx="12237324" cy="468000"/>
          </a:xfrm>
          <a:prstGeom prst="rect">
            <a:avLst/>
          </a:prstGeom>
          <a:solidFill>
            <a:srgbClr val="79BC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3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100" b="1">
                <a:solidFill>
                  <a:srgbClr val="00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5" y="6402069"/>
            <a:ext cx="2743200" cy="455933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z="900" smtClean="0">
                <a:solidFill>
                  <a:srgbClr val="FFFFFF"/>
                </a:solidFill>
              </a:rPr>
              <a:pPr/>
              <a:t>‹N°›</a:t>
            </a:fld>
            <a:endParaRPr lang="fr-FR" sz="900" dirty="0">
              <a:solidFill>
                <a:srgbClr val="FFFFFF"/>
              </a:solidFill>
            </a:endParaRPr>
          </a:p>
        </p:txBody>
      </p:sp>
      <p:sp>
        <p:nvSpPr>
          <p:cNvPr id="49" name="ZoneTexte 9">
            <a:extLst>
              <a:ext uri="{FF2B5EF4-FFF2-40B4-BE49-F238E27FC236}">
                <a16:creationId xmlns:a16="http://schemas.microsoft.com/office/drawing/2014/main" id="{6E4BAC92-B9CB-1942-8072-217999DE353E}"/>
              </a:ext>
            </a:extLst>
          </p:cNvPr>
          <p:cNvSpPr txBox="1"/>
          <p:nvPr userDrawn="1"/>
        </p:nvSpPr>
        <p:spPr>
          <a:xfrm>
            <a:off x="8544594" y="6488143"/>
            <a:ext cx="108555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>
                <a:solidFill>
                  <a:srgbClr val="FFFFFF"/>
                </a:solidFill>
              </a:rPr>
              <a:t>www.cyclamed.org</a:t>
            </a:r>
          </a:p>
        </p:txBody>
      </p:sp>
      <p:cxnSp>
        <p:nvCxnSpPr>
          <p:cNvPr id="50" name="Connecteur droit 10">
            <a:extLst>
              <a:ext uri="{FF2B5EF4-FFF2-40B4-BE49-F238E27FC236}">
                <a16:creationId xmlns:a16="http://schemas.microsoft.com/office/drawing/2014/main" id="{A3DA29A0-177F-EE49-ABEF-896B4780B817}"/>
              </a:ext>
            </a:extLst>
          </p:cNvPr>
          <p:cNvCxnSpPr/>
          <p:nvPr userDrawn="1"/>
        </p:nvCxnSpPr>
        <p:spPr>
          <a:xfrm rot="5400000">
            <a:off x="8271594" y="6626245"/>
            <a:ext cx="286546" cy="795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11">
            <a:extLst>
              <a:ext uri="{FF2B5EF4-FFF2-40B4-BE49-F238E27FC236}">
                <a16:creationId xmlns:a16="http://schemas.microsoft.com/office/drawing/2014/main" id="{EEC47DDB-36EA-2F4A-80F5-8E2BAD8F458B}"/>
              </a:ext>
            </a:extLst>
          </p:cNvPr>
          <p:cNvCxnSpPr/>
          <p:nvPr userDrawn="1"/>
        </p:nvCxnSpPr>
        <p:spPr>
          <a:xfrm rot="5400000">
            <a:off x="9951922" y="6626245"/>
            <a:ext cx="286546" cy="795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Image 26" descr="twitter_white.png">
            <a:extLst>
              <a:ext uri="{FF2B5EF4-FFF2-40B4-BE49-F238E27FC236}">
                <a16:creationId xmlns:a16="http://schemas.microsoft.com/office/drawing/2014/main" id="{4D5A258C-53E3-2641-8436-51A2BCE458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747" y="6387527"/>
            <a:ext cx="397972" cy="478235"/>
          </a:xfrm>
          <a:prstGeom prst="rect">
            <a:avLst/>
          </a:prstGeom>
        </p:spPr>
      </p:pic>
      <p:pic>
        <p:nvPicPr>
          <p:cNvPr id="53" name="Image 27" descr="facebook_white.png">
            <a:extLst>
              <a:ext uri="{FF2B5EF4-FFF2-40B4-BE49-F238E27FC236}">
                <a16:creationId xmlns:a16="http://schemas.microsoft.com/office/drawing/2014/main" id="{7F73C8DF-CDE0-0747-8F51-B7EC538BE8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4700" y="6363615"/>
            <a:ext cx="437769" cy="526059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AA5BD1CC-22D8-E54F-9F25-81E56A5ECC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3680" y="6424373"/>
            <a:ext cx="393705" cy="393705"/>
          </a:xfrm>
          <a:prstGeom prst="rect">
            <a:avLst/>
          </a:prstGeom>
        </p:spPr>
      </p:pic>
      <p:sp>
        <p:nvSpPr>
          <p:cNvPr id="57" name="Ellipse 56">
            <a:extLst>
              <a:ext uri="{FF2B5EF4-FFF2-40B4-BE49-F238E27FC236}">
                <a16:creationId xmlns:a16="http://schemas.microsoft.com/office/drawing/2014/main" id="{5A3F3F2A-0741-034C-A077-AAE434059FB9}"/>
              </a:ext>
            </a:extLst>
          </p:cNvPr>
          <p:cNvSpPr/>
          <p:nvPr userDrawn="1"/>
        </p:nvSpPr>
        <p:spPr>
          <a:xfrm>
            <a:off x="11658466" y="6415918"/>
            <a:ext cx="422175" cy="422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59" name="Image 58">
            <a:extLst>
              <a:ext uri="{FF2B5EF4-FFF2-40B4-BE49-F238E27FC236}">
                <a16:creationId xmlns:a16="http://schemas.microsoft.com/office/drawing/2014/main" id="{1F21FD50-FCE8-7048-A9A0-0C772A843F1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86103" y="6452901"/>
            <a:ext cx="341524" cy="33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422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2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SLIDE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7" y="4636421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1" cy="313950"/>
          </a:xfrm>
          <a:prstGeom prst="rect">
            <a:avLst/>
          </a:prstGeom>
        </p:spPr>
      </p:pic>
      <p:pic>
        <p:nvPicPr>
          <p:cNvPr id="50" name="Image 21">
            <a:hlinkClick r:id="rId8"/>
            <a:extLst>
              <a:ext uri="{FF2B5EF4-FFF2-40B4-BE49-F238E27FC236}">
                <a16:creationId xmlns:a16="http://schemas.microsoft.com/office/drawing/2014/main" id="{068BFF94-94DC-4468-998A-B1F08BFEE49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8800" y="5488861"/>
            <a:ext cx="295275" cy="29527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7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7" name="ZoneTexte 9">
            <a:extLst>
              <a:ext uri="{FF2B5EF4-FFF2-40B4-BE49-F238E27FC236}">
                <a16:creationId xmlns:a16="http://schemas.microsoft.com/office/drawing/2014/main" id="{6E5DE810-AF2F-A648-AD79-73EDFB28A270}"/>
              </a:ext>
            </a:extLst>
          </p:cNvPr>
          <p:cNvSpPr txBox="1"/>
          <p:nvPr userDrawn="1"/>
        </p:nvSpPr>
        <p:spPr>
          <a:xfrm>
            <a:off x="8544594" y="6488143"/>
            <a:ext cx="108555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>
                <a:solidFill>
                  <a:srgbClr val="FFFFFF"/>
                </a:solidFill>
              </a:rPr>
              <a:t>www.cyclamed.org</a:t>
            </a:r>
          </a:p>
        </p:txBody>
      </p:sp>
      <p:cxnSp>
        <p:nvCxnSpPr>
          <p:cNvPr id="28" name="Connecteur droit 10">
            <a:extLst>
              <a:ext uri="{FF2B5EF4-FFF2-40B4-BE49-F238E27FC236}">
                <a16:creationId xmlns:a16="http://schemas.microsoft.com/office/drawing/2014/main" id="{04095406-4065-4C4B-80DC-CA93769BB11C}"/>
              </a:ext>
            </a:extLst>
          </p:cNvPr>
          <p:cNvCxnSpPr/>
          <p:nvPr userDrawn="1"/>
        </p:nvCxnSpPr>
        <p:spPr>
          <a:xfrm rot="5400000">
            <a:off x="8271594" y="6626245"/>
            <a:ext cx="286546" cy="795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11">
            <a:extLst>
              <a:ext uri="{FF2B5EF4-FFF2-40B4-BE49-F238E27FC236}">
                <a16:creationId xmlns:a16="http://schemas.microsoft.com/office/drawing/2014/main" id="{CE38F7D1-190B-4C4A-A6E3-67D039CE4720}"/>
              </a:ext>
            </a:extLst>
          </p:cNvPr>
          <p:cNvCxnSpPr/>
          <p:nvPr userDrawn="1"/>
        </p:nvCxnSpPr>
        <p:spPr>
          <a:xfrm rot="5400000">
            <a:off x="9951922" y="6626245"/>
            <a:ext cx="286546" cy="795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26" descr="twitter_white.png">
            <a:extLst>
              <a:ext uri="{FF2B5EF4-FFF2-40B4-BE49-F238E27FC236}">
                <a16:creationId xmlns:a16="http://schemas.microsoft.com/office/drawing/2014/main" id="{3E82A376-32A6-BA4F-8B67-0B3B51C73DD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747" y="6387527"/>
            <a:ext cx="397972" cy="478235"/>
          </a:xfrm>
          <a:prstGeom prst="rect">
            <a:avLst/>
          </a:prstGeom>
        </p:spPr>
      </p:pic>
      <p:pic>
        <p:nvPicPr>
          <p:cNvPr id="33" name="Image 27" descr="facebook_white.png">
            <a:extLst>
              <a:ext uri="{FF2B5EF4-FFF2-40B4-BE49-F238E27FC236}">
                <a16:creationId xmlns:a16="http://schemas.microsoft.com/office/drawing/2014/main" id="{7F06323F-7480-5E4B-9C86-0AB5AEDF1DE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4700" y="6363615"/>
            <a:ext cx="437769" cy="526059"/>
          </a:xfrm>
          <a:prstGeom prst="rect">
            <a:avLst/>
          </a:prstGeom>
        </p:spPr>
      </p:pic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5" y="6402069"/>
            <a:ext cx="2743200" cy="455933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z="900" smtClean="0">
                <a:solidFill>
                  <a:srgbClr val="FFFFFF"/>
                </a:solidFill>
              </a:rPr>
              <a:pPr/>
              <a:t>‹N°›</a:t>
            </a:fld>
            <a:endParaRPr lang="fr-FR" sz="900" dirty="0">
              <a:solidFill>
                <a:srgbClr val="FFFFFF"/>
              </a:solidFill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0AE33C46-F3F1-504E-8054-55A1309A5D2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3680" y="6424373"/>
            <a:ext cx="393705" cy="393705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564D5D0A-1C5D-FF43-B329-61EA904EA5AE}"/>
              </a:ext>
            </a:extLst>
          </p:cNvPr>
          <p:cNvSpPr/>
          <p:nvPr userDrawn="1"/>
        </p:nvSpPr>
        <p:spPr>
          <a:xfrm>
            <a:off x="11658466" y="6415918"/>
            <a:ext cx="422175" cy="422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1FADD42-501E-4C46-A417-BDC4B17E439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86103" y="6452901"/>
            <a:ext cx="341524" cy="334675"/>
          </a:xfrm>
          <a:prstGeom prst="rect">
            <a:avLst/>
          </a:prstGeom>
        </p:spPr>
      </p:pic>
      <p:sp>
        <p:nvSpPr>
          <p:cNvPr id="17" name="Titre 6">
            <a:extLst>
              <a:ext uri="{FF2B5EF4-FFF2-40B4-BE49-F238E27FC236}">
                <a16:creationId xmlns:a16="http://schemas.microsoft.com/office/drawing/2014/main" id="{907243B5-1FCC-E34F-A809-42678365F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3"/>
            <a:ext cx="11100816" cy="1325563"/>
          </a:xfrm>
          <a:prstGeom prst="rect">
            <a:avLst/>
          </a:prstGeom>
        </p:spPr>
        <p:txBody>
          <a:bodyPr anchor="ctr"/>
          <a:lstStyle>
            <a:lvl1pPr>
              <a:defRPr sz="2100" b="1" i="0">
                <a:solidFill>
                  <a:srgbClr val="04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710450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2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pic>
        <p:nvPicPr>
          <p:cNvPr id="50" name="Image 21">
            <a:hlinkClick r:id="rId8"/>
            <a:extLst>
              <a:ext uri="{FF2B5EF4-FFF2-40B4-BE49-F238E27FC236}">
                <a16:creationId xmlns:a16="http://schemas.microsoft.com/office/drawing/2014/main" id="{068BFF94-94DC-4468-998A-B1F08BFEE49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8799" y="5488859"/>
            <a:ext cx="295275" cy="295275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8" name="Connecteur droit 10">
            <a:extLst>
              <a:ext uri="{FF2B5EF4-FFF2-40B4-BE49-F238E27FC236}">
                <a16:creationId xmlns:a16="http://schemas.microsoft.com/office/drawing/2014/main" id="{04095406-4065-4C4B-80DC-CA93769BB11C}"/>
              </a:ext>
            </a:extLst>
          </p:cNvPr>
          <p:cNvCxnSpPr/>
          <p:nvPr userDrawn="1"/>
        </p:nvCxnSpPr>
        <p:spPr>
          <a:xfrm rot="5400000">
            <a:off x="8271594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11">
            <a:extLst>
              <a:ext uri="{FF2B5EF4-FFF2-40B4-BE49-F238E27FC236}">
                <a16:creationId xmlns:a16="http://schemas.microsoft.com/office/drawing/2014/main" id="{CE38F7D1-190B-4C4A-A6E3-67D039CE4720}"/>
              </a:ext>
            </a:extLst>
          </p:cNvPr>
          <p:cNvCxnSpPr/>
          <p:nvPr userDrawn="1"/>
        </p:nvCxnSpPr>
        <p:spPr>
          <a:xfrm rot="5400000">
            <a:off x="9951922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26" descr="twitter_white.png">
            <a:extLst>
              <a:ext uri="{FF2B5EF4-FFF2-40B4-BE49-F238E27FC236}">
                <a16:creationId xmlns:a16="http://schemas.microsoft.com/office/drawing/2014/main" id="{3E82A376-32A6-BA4F-8B67-0B3B51C73DD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746" y="6387525"/>
            <a:ext cx="397972" cy="478235"/>
          </a:xfrm>
          <a:prstGeom prst="rect">
            <a:avLst/>
          </a:prstGeom>
        </p:spPr>
      </p:pic>
      <p:pic>
        <p:nvPicPr>
          <p:cNvPr id="33" name="Image 27" descr="facebook_white.png">
            <a:extLst>
              <a:ext uri="{FF2B5EF4-FFF2-40B4-BE49-F238E27FC236}">
                <a16:creationId xmlns:a16="http://schemas.microsoft.com/office/drawing/2014/main" id="{7F06323F-7480-5E4B-9C86-0AB5AEDF1DE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4698" y="6363613"/>
            <a:ext cx="437769" cy="526059"/>
          </a:xfrm>
          <a:prstGeom prst="rect">
            <a:avLst/>
          </a:prstGeom>
        </p:spPr>
      </p:pic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0AE33C46-F3F1-504E-8054-55A1309A5D2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3678" y="6424371"/>
            <a:ext cx="393705" cy="393705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564D5D0A-1C5D-FF43-B329-61EA904EA5AE}"/>
              </a:ext>
            </a:extLst>
          </p:cNvPr>
          <p:cNvSpPr/>
          <p:nvPr userDrawn="1"/>
        </p:nvSpPr>
        <p:spPr>
          <a:xfrm>
            <a:off x="11658464" y="6415916"/>
            <a:ext cx="422175" cy="422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9">
            <a:extLst>
              <a:ext uri="{FF2B5EF4-FFF2-40B4-BE49-F238E27FC236}">
                <a16:creationId xmlns:a16="http://schemas.microsoft.com/office/drawing/2014/main" id="{5B269548-2147-4C58-AF32-C17627072913}"/>
              </a:ext>
            </a:extLst>
          </p:cNvPr>
          <p:cNvSpPr txBox="1"/>
          <p:nvPr userDrawn="1"/>
        </p:nvSpPr>
        <p:spPr>
          <a:xfrm>
            <a:off x="8544594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D52A187-CF96-4AF2-9BB2-43089D280C7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2729" y="6388154"/>
            <a:ext cx="574955" cy="47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8298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LIDE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pic>
        <p:nvPicPr>
          <p:cNvPr id="50" name="Image 21">
            <a:hlinkClick r:id="rId8"/>
            <a:extLst>
              <a:ext uri="{FF2B5EF4-FFF2-40B4-BE49-F238E27FC236}">
                <a16:creationId xmlns:a16="http://schemas.microsoft.com/office/drawing/2014/main" id="{068BFF94-94DC-4468-998A-B1F08BFEE49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8799" y="5488859"/>
            <a:ext cx="295275" cy="29527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8" name="Connecteur droit 10">
            <a:extLst>
              <a:ext uri="{FF2B5EF4-FFF2-40B4-BE49-F238E27FC236}">
                <a16:creationId xmlns:a16="http://schemas.microsoft.com/office/drawing/2014/main" id="{04095406-4065-4C4B-80DC-CA93769BB11C}"/>
              </a:ext>
            </a:extLst>
          </p:cNvPr>
          <p:cNvCxnSpPr/>
          <p:nvPr userDrawn="1"/>
        </p:nvCxnSpPr>
        <p:spPr>
          <a:xfrm rot="5400000">
            <a:off x="8271594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11">
            <a:extLst>
              <a:ext uri="{FF2B5EF4-FFF2-40B4-BE49-F238E27FC236}">
                <a16:creationId xmlns:a16="http://schemas.microsoft.com/office/drawing/2014/main" id="{CE38F7D1-190B-4C4A-A6E3-67D039CE4720}"/>
              </a:ext>
            </a:extLst>
          </p:cNvPr>
          <p:cNvCxnSpPr/>
          <p:nvPr userDrawn="1"/>
        </p:nvCxnSpPr>
        <p:spPr>
          <a:xfrm rot="5400000">
            <a:off x="9951922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26" descr="twitter_white.png">
            <a:extLst>
              <a:ext uri="{FF2B5EF4-FFF2-40B4-BE49-F238E27FC236}">
                <a16:creationId xmlns:a16="http://schemas.microsoft.com/office/drawing/2014/main" id="{3E82A376-32A6-BA4F-8B67-0B3B51C73DD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746" y="6387525"/>
            <a:ext cx="397972" cy="478235"/>
          </a:xfrm>
          <a:prstGeom prst="rect">
            <a:avLst/>
          </a:prstGeom>
        </p:spPr>
      </p:pic>
      <p:pic>
        <p:nvPicPr>
          <p:cNvPr id="33" name="Image 27" descr="facebook_white.png">
            <a:extLst>
              <a:ext uri="{FF2B5EF4-FFF2-40B4-BE49-F238E27FC236}">
                <a16:creationId xmlns:a16="http://schemas.microsoft.com/office/drawing/2014/main" id="{7F06323F-7480-5E4B-9C86-0AB5AEDF1DE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4698" y="6363613"/>
            <a:ext cx="437769" cy="526059"/>
          </a:xfrm>
          <a:prstGeom prst="rect">
            <a:avLst/>
          </a:prstGeom>
        </p:spPr>
      </p:pic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5E19CA-A74C-4A6E-97D4-419394575F48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0AE33C46-F3F1-504E-8054-55A1309A5D2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3678" y="6424371"/>
            <a:ext cx="393705" cy="393705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564D5D0A-1C5D-FF43-B329-61EA904EA5AE}"/>
              </a:ext>
            </a:extLst>
          </p:cNvPr>
          <p:cNvSpPr/>
          <p:nvPr userDrawn="1"/>
        </p:nvSpPr>
        <p:spPr>
          <a:xfrm>
            <a:off x="11658464" y="6415916"/>
            <a:ext cx="422175" cy="422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itre 6">
            <a:extLst>
              <a:ext uri="{FF2B5EF4-FFF2-40B4-BE49-F238E27FC236}">
                <a16:creationId xmlns:a16="http://schemas.microsoft.com/office/drawing/2014/main" id="{907243B5-1FCC-E34F-A809-42678365F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478235"/>
          </a:xfrm>
          <a:prstGeom prst="rect">
            <a:avLst/>
          </a:prstGeom>
        </p:spPr>
        <p:txBody>
          <a:bodyPr anchor="ctr"/>
          <a:lstStyle>
            <a:lvl1pPr>
              <a:defRPr sz="2800" b="1" i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" name="ZoneTexte 9">
            <a:extLst>
              <a:ext uri="{FF2B5EF4-FFF2-40B4-BE49-F238E27FC236}">
                <a16:creationId xmlns:a16="http://schemas.microsoft.com/office/drawing/2014/main" id="{ADAA4C13-F5F9-47A0-B628-E3EE3D4E44AD}"/>
              </a:ext>
            </a:extLst>
          </p:cNvPr>
          <p:cNvSpPr txBox="1"/>
          <p:nvPr userDrawn="1"/>
        </p:nvSpPr>
        <p:spPr>
          <a:xfrm>
            <a:off x="8544594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82BD50C-63B0-4DD1-ABB5-96DDC4AF555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2729" y="6388154"/>
            <a:ext cx="574955" cy="47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7373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AB298CE-749F-D54F-9DE8-E537876B92D4}"/>
              </a:ext>
            </a:extLst>
          </p:cNvPr>
          <p:cNvSpPr/>
          <p:nvPr userDrawn="1"/>
        </p:nvSpPr>
        <p:spPr>
          <a:xfrm>
            <a:off x="-18289" y="3738356"/>
            <a:ext cx="12233441" cy="3099682"/>
          </a:xfrm>
          <a:prstGeom prst="rect">
            <a:avLst/>
          </a:prstGeom>
          <a:solidFill>
            <a:schemeClr val="bg2">
              <a:lumMod val="9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9" name="Image 17">
            <a:hlinkClick r:id="rId2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255C0F2-D153-D34B-AC11-F7A123ACD494}"/>
              </a:ext>
            </a:extLst>
          </p:cNvPr>
          <p:cNvSpPr/>
          <p:nvPr userDrawn="1"/>
        </p:nvSpPr>
        <p:spPr>
          <a:xfrm>
            <a:off x="0" y="0"/>
            <a:ext cx="530352" cy="1280160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9" y="0"/>
            <a:ext cx="12233441" cy="3738356"/>
          </a:xfrm>
          <a:prstGeom prst="rect">
            <a:avLst/>
          </a:prstGeom>
          <a:pattFill prst="ltUpDiag">
            <a:fgClr>
              <a:srgbClr val="00B05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2B9D20A-84E1-9D4A-88AC-357D3C1F4A2C}"/>
              </a:ext>
            </a:extLst>
          </p:cNvPr>
          <p:cNvSpPr/>
          <p:nvPr userDrawn="1"/>
        </p:nvSpPr>
        <p:spPr>
          <a:xfrm>
            <a:off x="3725182" y="1291299"/>
            <a:ext cx="4763408" cy="47634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22B53DA5-602D-6B40-B245-F6A602343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6727" y="3264749"/>
            <a:ext cx="4763408" cy="1325563"/>
          </a:xfrm>
          <a:prstGeom prst="rect">
            <a:avLst/>
          </a:prstGeom>
        </p:spPr>
        <p:txBody>
          <a:bodyPr/>
          <a:lstStyle>
            <a:lvl1pPr algn="ctr">
              <a:defRPr sz="360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0E3F5E9-CE12-1B4D-8BC8-C8C6C3E6AEAF}"/>
              </a:ext>
            </a:extLst>
          </p:cNvPr>
          <p:cNvSpPr/>
          <p:nvPr userDrawn="1"/>
        </p:nvSpPr>
        <p:spPr>
          <a:xfrm>
            <a:off x="3592286" y="1158403"/>
            <a:ext cx="5029200" cy="5029200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8193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pic>
        <p:nvPicPr>
          <p:cNvPr id="50" name="Image 21">
            <a:hlinkClick r:id="rId8"/>
            <a:extLst>
              <a:ext uri="{FF2B5EF4-FFF2-40B4-BE49-F238E27FC236}">
                <a16:creationId xmlns:a16="http://schemas.microsoft.com/office/drawing/2014/main" id="{068BFF94-94DC-4468-998A-B1F08BFEE49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8799" y="5488859"/>
            <a:ext cx="295275" cy="29527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8" name="Connecteur droit 10">
            <a:extLst>
              <a:ext uri="{FF2B5EF4-FFF2-40B4-BE49-F238E27FC236}">
                <a16:creationId xmlns:a16="http://schemas.microsoft.com/office/drawing/2014/main" id="{04095406-4065-4C4B-80DC-CA93769BB11C}"/>
              </a:ext>
            </a:extLst>
          </p:cNvPr>
          <p:cNvCxnSpPr/>
          <p:nvPr userDrawn="1"/>
        </p:nvCxnSpPr>
        <p:spPr>
          <a:xfrm rot="5400000">
            <a:off x="8271594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11">
            <a:extLst>
              <a:ext uri="{FF2B5EF4-FFF2-40B4-BE49-F238E27FC236}">
                <a16:creationId xmlns:a16="http://schemas.microsoft.com/office/drawing/2014/main" id="{CE38F7D1-190B-4C4A-A6E3-67D039CE4720}"/>
              </a:ext>
            </a:extLst>
          </p:cNvPr>
          <p:cNvCxnSpPr/>
          <p:nvPr userDrawn="1"/>
        </p:nvCxnSpPr>
        <p:spPr>
          <a:xfrm rot="5400000">
            <a:off x="9951922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26" descr="twitter_white.png">
            <a:extLst>
              <a:ext uri="{FF2B5EF4-FFF2-40B4-BE49-F238E27FC236}">
                <a16:creationId xmlns:a16="http://schemas.microsoft.com/office/drawing/2014/main" id="{3E82A376-32A6-BA4F-8B67-0B3B51C73DD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746" y="6387525"/>
            <a:ext cx="397972" cy="478235"/>
          </a:xfrm>
          <a:prstGeom prst="rect">
            <a:avLst/>
          </a:prstGeom>
        </p:spPr>
      </p:pic>
      <p:pic>
        <p:nvPicPr>
          <p:cNvPr id="33" name="Image 27" descr="facebook_white.png">
            <a:extLst>
              <a:ext uri="{FF2B5EF4-FFF2-40B4-BE49-F238E27FC236}">
                <a16:creationId xmlns:a16="http://schemas.microsoft.com/office/drawing/2014/main" id="{7F06323F-7480-5E4B-9C86-0AB5AEDF1DE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4698" y="6363613"/>
            <a:ext cx="437769" cy="526059"/>
          </a:xfrm>
          <a:prstGeom prst="rect">
            <a:avLst/>
          </a:prstGeom>
        </p:spPr>
      </p:pic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0AE33C46-F3F1-504E-8054-55A1309A5D2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3678" y="6424371"/>
            <a:ext cx="393705" cy="393705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564D5D0A-1C5D-FF43-B329-61EA904EA5AE}"/>
              </a:ext>
            </a:extLst>
          </p:cNvPr>
          <p:cNvSpPr/>
          <p:nvPr userDrawn="1"/>
        </p:nvSpPr>
        <p:spPr>
          <a:xfrm>
            <a:off x="11658464" y="6415916"/>
            <a:ext cx="422175" cy="422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1FADD42-501E-4C46-A417-BDC4B17E439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86102" y="6452899"/>
            <a:ext cx="341524" cy="334675"/>
          </a:xfrm>
          <a:prstGeom prst="rect">
            <a:avLst/>
          </a:prstGeom>
        </p:spPr>
      </p:pic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5A5CB6CE-7AF6-441E-A7F3-9668491187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3275" y="2220913"/>
            <a:ext cx="11010900" cy="26590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0" name="Titre 6">
            <a:extLst>
              <a:ext uri="{FF2B5EF4-FFF2-40B4-BE49-F238E27FC236}">
                <a16:creationId xmlns:a16="http://schemas.microsoft.com/office/drawing/2014/main" id="{D637B99C-7F95-4B71-9945-D88F3A6A3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5FCDFB78-DE78-4BFC-B931-07E4070EBF0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2729" y="6388154"/>
            <a:ext cx="574955" cy="472488"/>
          </a:xfrm>
          <a:prstGeom prst="rect">
            <a:avLst/>
          </a:prstGeom>
        </p:spPr>
      </p:pic>
      <p:sp>
        <p:nvSpPr>
          <p:cNvPr id="25" name="ZoneTexte 9">
            <a:extLst>
              <a:ext uri="{FF2B5EF4-FFF2-40B4-BE49-F238E27FC236}">
                <a16:creationId xmlns:a16="http://schemas.microsoft.com/office/drawing/2014/main" id="{C04BA536-5340-4F40-ABC4-69BDE6701EAB}"/>
              </a:ext>
            </a:extLst>
          </p:cNvPr>
          <p:cNvSpPr txBox="1"/>
          <p:nvPr userDrawn="1"/>
        </p:nvSpPr>
        <p:spPr>
          <a:xfrm>
            <a:off x="8544594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</p:spTree>
    <p:extLst>
      <p:ext uri="{BB962C8B-B14F-4D97-AF65-F5344CB8AC3E}">
        <p14:creationId xmlns:p14="http://schemas.microsoft.com/office/powerpoint/2010/main" val="1107417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AB298CE-749F-D54F-9DE8-E537876B92D4}"/>
              </a:ext>
            </a:extLst>
          </p:cNvPr>
          <p:cNvSpPr/>
          <p:nvPr userDrawn="1"/>
        </p:nvSpPr>
        <p:spPr>
          <a:xfrm>
            <a:off x="-18289" y="3738356"/>
            <a:ext cx="12233441" cy="3099682"/>
          </a:xfrm>
          <a:prstGeom prst="rect">
            <a:avLst/>
          </a:prstGeom>
          <a:solidFill>
            <a:schemeClr val="bg2">
              <a:lumMod val="9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9" name="Image 17">
            <a:hlinkClick r:id="rId2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1811303-C8BF-418D-8888-9D723064912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4757" y="6475171"/>
            <a:ext cx="548258" cy="287836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6271" y="6424371"/>
            <a:ext cx="393705" cy="39370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255C0F2-D153-D34B-AC11-F7A123ACD494}"/>
              </a:ext>
            </a:extLst>
          </p:cNvPr>
          <p:cNvSpPr/>
          <p:nvPr userDrawn="1"/>
        </p:nvSpPr>
        <p:spPr>
          <a:xfrm>
            <a:off x="0" y="0"/>
            <a:ext cx="530352" cy="1280160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9" y="0"/>
            <a:ext cx="12233441" cy="3738356"/>
          </a:xfrm>
          <a:prstGeom prst="rect">
            <a:avLst/>
          </a:prstGeom>
          <a:pattFill prst="ltUpDiag">
            <a:fgClr>
              <a:srgbClr val="00B05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FBBA32-4481-4841-9E33-DD4163F3B9EA}"/>
              </a:ext>
            </a:extLst>
          </p:cNvPr>
          <p:cNvSpPr/>
          <p:nvPr userDrawn="1"/>
        </p:nvSpPr>
        <p:spPr>
          <a:xfrm>
            <a:off x="10643617" y="6402066"/>
            <a:ext cx="1571536" cy="455933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78DC5F0-C892-A44B-A79A-67A4F091B5FE}"/>
              </a:ext>
            </a:extLst>
          </p:cNvPr>
          <p:cNvSpPr txBox="1"/>
          <p:nvPr userDrawn="1"/>
        </p:nvSpPr>
        <p:spPr>
          <a:xfrm>
            <a:off x="11381818" y="6468706"/>
            <a:ext cx="6949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A7EA31B-BCAB-1346-855B-ED07E070D953}" type="slidenum">
              <a:rPr lang="fr-FR" sz="1200" smtClean="0">
                <a:solidFill>
                  <a:srgbClr val="04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‹N°›</a:t>
            </a:fld>
            <a:endParaRPr lang="fr-FR" sz="1200" dirty="0">
              <a:solidFill>
                <a:srgbClr val="0400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2B9D20A-84E1-9D4A-88AC-357D3C1F4A2C}"/>
              </a:ext>
            </a:extLst>
          </p:cNvPr>
          <p:cNvSpPr/>
          <p:nvPr userDrawn="1"/>
        </p:nvSpPr>
        <p:spPr>
          <a:xfrm>
            <a:off x="3725182" y="1291299"/>
            <a:ext cx="4763408" cy="47634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22B53DA5-602D-6B40-B245-F6A602343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6727" y="3264749"/>
            <a:ext cx="4763408" cy="1325563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000000"/>
                </a:solidFill>
                <a:latin typeface="Eras Demi ITC" panose="020B0805030504020804" pitchFamily="34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0E3F5E9-CE12-1B4D-8BC8-C8C6C3E6AEAF}"/>
              </a:ext>
            </a:extLst>
          </p:cNvPr>
          <p:cNvSpPr/>
          <p:nvPr userDrawn="1"/>
        </p:nvSpPr>
        <p:spPr>
          <a:xfrm>
            <a:off x="3592286" y="1158403"/>
            <a:ext cx="5029200" cy="5029200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8689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pic>
        <p:nvPicPr>
          <p:cNvPr id="50" name="Image 21">
            <a:hlinkClick r:id="rId8"/>
            <a:extLst>
              <a:ext uri="{FF2B5EF4-FFF2-40B4-BE49-F238E27FC236}">
                <a16:creationId xmlns:a16="http://schemas.microsoft.com/office/drawing/2014/main" id="{068BFF94-94DC-4468-998A-B1F08BFEE49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8799" y="5488859"/>
            <a:ext cx="295275" cy="295275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000" b="1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8" name="Connecteur droit 10">
            <a:extLst>
              <a:ext uri="{FF2B5EF4-FFF2-40B4-BE49-F238E27FC236}">
                <a16:creationId xmlns:a16="http://schemas.microsoft.com/office/drawing/2014/main" id="{04095406-4065-4C4B-80DC-CA93769BB11C}"/>
              </a:ext>
            </a:extLst>
          </p:cNvPr>
          <p:cNvCxnSpPr/>
          <p:nvPr userDrawn="1"/>
        </p:nvCxnSpPr>
        <p:spPr>
          <a:xfrm rot="5400000">
            <a:off x="8271594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11">
            <a:extLst>
              <a:ext uri="{FF2B5EF4-FFF2-40B4-BE49-F238E27FC236}">
                <a16:creationId xmlns:a16="http://schemas.microsoft.com/office/drawing/2014/main" id="{CE38F7D1-190B-4C4A-A6E3-67D039CE4720}"/>
              </a:ext>
            </a:extLst>
          </p:cNvPr>
          <p:cNvCxnSpPr/>
          <p:nvPr userDrawn="1"/>
        </p:nvCxnSpPr>
        <p:spPr>
          <a:xfrm rot="5400000">
            <a:off x="9951922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26" descr="twitter_white.png">
            <a:extLst>
              <a:ext uri="{FF2B5EF4-FFF2-40B4-BE49-F238E27FC236}">
                <a16:creationId xmlns:a16="http://schemas.microsoft.com/office/drawing/2014/main" id="{3E82A376-32A6-BA4F-8B67-0B3B51C73DD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746" y="6387525"/>
            <a:ext cx="397972" cy="478235"/>
          </a:xfrm>
          <a:prstGeom prst="rect">
            <a:avLst/>
          </a:prstGeom>
        </p:spPr>
      </p:pic>
      <p:pic>
        <p:nvPicPr>
          <p:cNvPr id="33" name="Image 27" descr="facebook_white.png">
            <a:extLst>
              <a:ext uri="{FF2B5EF4-FFF2-40B4-BE49-F238E27FC236}">
                <a16:creationId xmlns:a16="http://schemas.microsoft.com/office/drawing/2014/main" id="{7F06323F-7480-5E4B-9C86-0AB5AEDF1DE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4698" y="6363613"/>
            <a:ext cx="437769" cy="526059"/>
          </a:xfrm>
          <a:prstGeom prst="rect">
            <a:avLst/>
          </a:prstGeom>
        </p:spPr>
      </p:pic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0AE33C46-F3F1-504E-8054-55A1309A5D2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3678" y="6424371"/>
            <a:ext cx="393705" cy="393705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564D5D0A-1C5D-FF43-B329-61EA904EA5AE}"/>
              </a:ext>
            </a:extLst>
          </p:cNvPr>
          <p:cNvSpPr/>
          <p:nvPr userDrawn="1"/>
        </p:nvSpPr>
        <p:spPr>
          <a:xfrm>
            <a:off x="11658464" y="6415916"/>
            <a:ext cx="422175" cy="422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1FADD42-501E-4C46-A417-BDC4B17E439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86102" y="6452899"/>
            <a:ext cx="341524" cy="33467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A99935D-F3F4-417D-920A-1B17217ED1A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2729" y="6388154"/>
            <a:ext cx="574955" cy="472488"/>
          </a:xfrm>
          <a:prstGeom prst="rect">
            <a:avLst/>
          </a:prstGeom>
        </p:spPr>
      </p:pic>
      <p:sp>
        <p:nvSpPr>
          <p:cNvPr id="18" name="ZoneTexte 9">
            <a:extLst>
              <a:ext uri="{FF2B5EF4-FFF2-40B4-BE49-F238E27FC236}">
                <a16:creationId xmlns:a16="http://schemas.microsoft.com/office/drawing/2014/main" id="{B93A35B5-9E6E-4C56-8466-A7935D98039B}"/>
              </a:ext>
            </a:extLst>
          </p:cNvPr>
          <p:cNvSpPr txBox="1"/>
          <p:nvPr userDrawn="1"/>
        </p:nvSpPr>
        <p:spPr>
          <a:xfrm>
            <a:off x="8544594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</p:spTree>
    <p:extLst>
      <p:ext uri="{BB962C8B-B14F-4D97-AF65-F5344CB8AC3E}">
        <p14:creationId xmlns:p14="http://schemas.microsoft.com/office/powerpoint/2010/main" val="15376499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LIDE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pic>
        <p:nvPicPr>
          <p:cNvPr id="50" name="Image 21">
            <a:hlinkClick r:id="rId8"/>
            <a:extLst>
              <a:ext uri="{FF2B5EF4-FFF2-40B4-BE49-F238E27FC236}">
                <a16:creationId xmlns:a16="http://schemas.microsoft.com/office/drawing/2014/main" id="{068BFF94-94DC-4468-998A-B1F08BFEE49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8799" y="5488859"/>
            <a:ext cx="295275" cy="29527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8" name="Connecteur droit 10">
            <a:extLst>
              <a:ext uri="{FF2B5EF4-FFF2-40B4-BE49-F238E27FC236}">
                <a16:creationId xmlns:a16="http://schemas.microsoft.com/office/drawing/2014/main" id="{04095406-4065-4C4B-80DC-CA93769BB11C}"/>
              </a:ext>
            </a:extLst>
          </p:cNvPr>
          <p:cNvCxnSpPr/>
          <p:nvPr userDrawn="1"/>
        </p:nvCxnSpPr>
        <p:spPr>
          <a:xfrm rot="5400000">
            <a:off x="8271594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11">
            <a:extLst>
              <a:ext uri="{FF2B5EF4-FFF2-40B4-BE49-F238E27FC236}">
                <a16:creationId xmlns:a16="http://schemas.microsoft.com/office/drawing/2014/main" id="{CE38F7D1-190B-4C4A-A6E3-67D039CE4720}"/>
              </a:ext>
            </a:extLst>
          </p:cNvPr>
          <p:cNvCxnSpPr/>
          <p:nvPr userDrawn="1"/>
        </p:nvCxnSpPr>
        <p:spPr>
          <a:xfrm rot="5400000">
            <a:off x="9951922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26" descr="twitter_white.png">
            <a:extLst>
              <a:ext uri="{FF2B5EF4-FFF2-40B4-BE49-F238E27FC236}">
                <a16:creationId xmlns:a16="http://schemas.microsoft.com/office/drawing/2014/main" id="{3E82A376-32A6-BA4F-8B67-0B3B51C73DD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746" y="6387525"/>
            <a:ext cx="397972" cy="478235"/>
          </a:xfrm>
          <a:prstGeom prst="rect">
            <a:avLst/>
          </a:prstGeom>
        </p:spPr>
      </p:pic>
      <p:pic>
        <p:nvPicPr>
          <p:cNvPr id="33" name="Image 27" descr="facebook_white.png">
            <a:extLst>
              <a:ext uri="{FF2B5EF4-FFF2-40B4-BE49-F238E27FC236}">
                <a16:creationId xmlns:a16="http://schemas.microsoft.com/office/drawing/2014/main" id="{7F06323F-7480-5E4B-9C86-0AB5AEDF1DE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4698" y="6363613"/>
            <a:ext cx="437769" cy="526059"/>
          </a:xfrm>
          <a:prstGeom prst="rect">
            <a:avLst/>
          </a:prstGeom>
        </p:spPr>
      </p:pic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0AE33C46-F3F1-504E-8054-55A1309A5D2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3678" y="6424371"/>
            <a:ext cx="393705" cy="393705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564D5D0A-1C5D-FF43-B329-61EA904EA5AE}"/>
              </a:ext>
            </a:extLst>
          </p:cNvPr>
          <p:cNvSpPr/>
          <p:nvPr userDrawn="1"/>
        </p:nvSpPr>
        <p:spPr>
          <a:xfrm>
            <a:off x="11658464" y="6415916"/>
            <a:ext cx="422175" cy="422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1FADD42-501E-4C46-A417-BDC4B17E439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86102" y="6452899"/>
            <a:ext cx="341524" cy="334675"/>
          </a:xfrm>
          <a:prstGeom prst="rect">
            <a:avLst/>
          </a:prstGeom>
        </p:spPr>
      </p:pic>
      <p:sp>
        <p:nvSpPr>
          <p:cNvPr id="17" name="Titre 6">
            <a:extLst>
              <a:ext uri="{FF2B5EF4-FFF2-40B4-BE49-F238E27FC236}">
                <a16:creationId xmlns:a16="http://schemas.microsoft.com/office/drawing/2014/main" id="{907243B5-1FCC-E34F-A809-42678365F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733371"/>
          </a:xfrm>
          <a:prstGeom prst="rect">
            <a:avLst/>
          </a:prstGeom>
        </p:spPr>
        <p:txBody>
          <a:bodyPr anchor="ctr"/>
          <a:lstStyle>
            <a:lvl1pPr>
              <a:defRPr sz="2000" b="1" i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AB263D3-1B99-4DC5-8EE6-6C6529E38D5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2729" y="6388154"/>
            <a:ext cx="574955" cy="472488"/>
          </a:xfrm>
          <a:prstGeom prst="rect">
            <a:avLst/>
          </a:prstGeom>
        </p:spPr>
      </p:pic>
      <p:sp>
        <p:nvSpPr>
          <p:cNvPr id="19" name="ZoneTexte 9">
            <a:extLst>
              <a:ext uri="{FF2B5EF4-FFF2-40B4-BE49-F238E27FC236}">
                <a16:creationId xmlns:a16="http://schemas.microsoft.com/office/drawing/2014/main" id="{21363FD7-C40D-46A2-8B18-D289E5CCA1D6}"/>
              </a:ext>
            </a:extLst>
          </p:cNvPr>
          <p:cNvSpPr txBox="1"/>
          <p:nvPr userDrawn="1"/>
        </p:nvSpPr>
        <p:spPr>
          <a:xfrm>
            <a:off x="8544594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</p:spTree>
    <p:extLst>
      <p:ext uri="{BB962C8B-B14F-4D97-AF65-F5344CB8AC3E}">
        <p14:creationId xmlns:p14="http://schemas.microsoft.com/office/powerpoint/2010/main" val="13205306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pic>
        <p:nvPicPr>
          <p:cNvPr id="50" name="Image 21">
            <a:hlinkClick r:id="rId8"/>
            <a:extLst>
              <a:ext uri="{FF2B5EF4-FFF2-40B4-BE49-F238E27FC236}">
                <a16:creationId xmlns:a16="http://schemas.microsoft.com/office/drawing/2014/main" id="{068BFF94-94DC-4468-998A-B1F08BFEE49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8799" y="5488859"/>
            <a:ext cx="295275" cy="295275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8" name="Connecteur droit 10">
            <a:extLst>
              <a:ext uri="{FF2B5EF4-FFF2-40B4-BE49-F238E27FC236}">
                <a16:creationId xmlns:a16="http://schemas.microsoft.com/office/drawing/2014/main" id="{04095406-4065-4C4B-80DC-CA93769BB11C}"/>
              </a:ext>
            </a:extLst>
          </p:cNvPr>
          <p:cNvCxnSpPr/>
          <p:nvPr userDrawn="1"/>
        </p:nvCxnSpPr>
        <p:spPr>
          <a:xfrm rot="5400000">
            <a:off x="8271594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11">
            <a:extLst>
              <a:ext uri="{FF2B5EF4-FFF2-40B4-BE49-F238E27FC236}">
                <a16:creationId xmlns:a16="http://schemas.microsoft.com/office/drawing/2014/main" id="{CE38F7D1-190B-4C4A-A6E3-67D039CE4720}"/>
              </a:ext>
            </a:extLst>
          </p:cNvPr>
          <p:cNvCxnSpPr/>
          <p:nvPr userDrawn="1"/>
        </p:nvCxnSpPr>
        <p:spPr>
          <a:xfrm rot="5400000">
            <a:off x="9951922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26" descr="twitter_white.png">
            <a:extLst>
              <a:ext uri="{FF2B5EF4-FFF2-40B4-BE49-F238E27FC236}">
                <a16:creationId xmlns:a16="http://schemas.microsoft.com/office/drawing/2014/main" id="{3E82A376-32A6-BA4F-8B67-0B3B51C73DD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746" y="6387525"/>
            <a:ext cx="397972" cy="478235"/>
          </a:xfrm>
          <a:prstGeom prst="rect">
            <a:avLst/>
          </a:prstGeom>
        </p:spPr>
      </p:pic>
      <p:pic>
        <p:nvPicPr>
          <p:cNvPr id="33" name="Image 27" descr="facebook_white.png">
            <a:extLst>
              <a:ext uri="{FF2B5EF4-FFF2-40B4-BE49-F238E27FC236}">
                <a16:creationId xmlns:a16="http://schemas.microsoft.com/office/drawing/2014/main" id="{7F06323F-7480-5E4B-9C86-0AB5AEDF1DE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4698" y="6363613"/>
            <a:ext cx="437769" cy="526059"/>
          </a:xfrm>
          <a:prstGeom prst="rect">
            <a:avLst/>
          </a:prstGeom>
        </p:spPr>
      </p:pic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0AE33C46-F3F1-504E-8054-55A1309A5D2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3678" y="6424371"/>
            <a:ext cx="393705" cy="393705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564D5D0A-1C5D-FF43-B329-61EA904EA5AE}"/>
              </a:ext>
            </a:extLst>
          </p:cNvPr>
          <p:cNvSpPr/>
          <p:nvPr userDrawn="1"/>
        </p:nvSpPr>
        <p:spPr>
          <a:xfrm>
            <a:off x="11658464" y="6415916"/>
            <a:ext cx="422175" cy="422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9">
            <a:extLst>
              <a:ext uri="{FF2B5EF4-FFF2-40B4-BE49-F238E27FC236}">
                <a16:creationId xmlns:a16="http://schemas.microsoft.com/office/drawing/2014/main" id="{5B269548-2147-4C58-AF32-C17627072913}"/>
              </a:ext>
            </a:extLst>
          </p:cNvPr>
          <p:cNvSpPr txBox="1"/>
          <p:nvPr userDrawn="1"/>
        </p:nvSpPr>
        <p:spPr>
          <a:xfrm>
            <a:off x="8544594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D52A187-CF96-4AF2-9BB2-43089D280C7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2729" y="6388154"/>
            <a:ext cx="574955" cy="47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4200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202212-C93E-999D-A257-955FC9B0A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29638A-1019-7449-34D9-959C6389B8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DF07F73-4AB4-9067-2577-20220A488A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5F50886-DFC6-1D20-252F-F7FB3D3AA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DDBCF-EEA3-4CBB-BA5D-6A7EC5452DCC}" type="datetimeFigureOut">
              <a:rPr lang="fr-FR" smtClean="0"/>
              <a:t>19/12/2025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0588FEB-9749-3514-1F8A-483A94783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6801B33-B251-C231-8B6F-5F8791E3E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F2806-E2AA-4463-B6D5-6878CB17FB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31860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ZoneTexte 9">
            <a:extLst>
              <a:ext uri="{FF2B5EF4-FFF2-40B4-BE49-F238E27FC236}">
                <a16:creationId xmlns:a16="http://schemas.microsoft.com/office/drawing/2014/main" id="{6E5DE810-AF2F-A648-AD79-73EDFB28A270}"/>
              </a:ext>
            </a:extLst>
          </p:cNvPr>
          <p:cNvSpPr txBox="1"/>
          <p:nvPr userDrawn="1"/>
        </p:nvSpPr>
        <p:spPr>
          <a:xfrm>
            <a:off x="8544594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cxnSp>
        <p:nvCxnSpPr>
          <p:cNvPr id="28" name="Connecteur droit 10">
            <a:extLst>
              <a:ext uri="{FF2B5EF4-FFF2-40B4-BE49-F238E27FC236}">
                <a16:creationId xmlns:a16="http://schemas.microsoft.com/office/drawing/2014/main" id="{04095406-4065-4C4B-80DC-CA93769BB11C}"/>
              </a:ext>
            </a:extLst>
          </p:cNvPr>
          <p:cNvCxnSpPr/>
          <p:nvPr userDrawn="1"/>
        </p:nvCxnSpPr>
        <p:spPr>
          <a:xfrm rot="5400000">
            <a:off x="8271594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11">
            <a:extLst>
              <a:ext uri="{FF2B5EF4-FFF2-40B4-BE49-F238E27FC236}">
                <a16:creationId xmlns:a16="http://schemas.microsoft.com/office/drawing/2014/main" id="{CE38F7D1-190B-4C4A-A6E3-67D039CE4720}"/>
              </a:ext>
            </a:extLst>
          </p:cNvPr>
          <p:cNvCxnSpPr/>
          <p:nvPr userDrawn="1"/>
        </p:nvCxnSpPr>
        <p:spPr>
          <a:xfrm rot="5400000">
            <a:off x="9951922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26" descr="twitter_white.png">
            <a:extLst>
              <a:ext uri="{FF2B5EF4-FFF2-40B4-BE49-F238E27FC236}">
                <a16:creationId xmlns:a16="http://schemas.microsoft.com/office/drawing/2014/main" id="{3E82A376-32A6-BA4F-8B67-0B3B51C73D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746" y="6387525"/>
            <a:ext cx="397972" cy="478235"/>
          </a:xfrm>
          <a:prstGeom prst="rect">
            <a:avLst/>
          </a:prstGeom>
        </p:spPr>
      </p:pic>
      <p:pic>
        <p:nvPicPr>
          <p:cNvPr id="33" name="Image 27" descr="facebook_white.png">
            <a:extLst>
              <a:ext uri="{FF2B5EF4-FFF2-40B4-BE49-F238E27FC236}">
                <a16:creationId xmlns:a16="http://schemas.microsoft.com/office/drawing/2014/main" id="{7F06323F-7480-5E4B-9C86-0AB5AEDF1D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4698" y="6363613"/>
            <a:ext cx="437769" cy="526059"/>
          </a:xfrm>
          <a:prstGeom prst="rect">
            <a:avLst/>
          </a:prstGeom>
        </p:spPr>
      </p:pic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0AE33C46-F3F1-504E-8054-55A1309A5D2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3678" y="6424371"/>
            <a:ext cx="393705" cy="393705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564D5D0A-1C5D-FF43-B329-61EA904EA5AE}"/>
              </a:ext>
            </a:extLst>
          </p:cNvPr>
          <p:cNvSpPr/>
          <p:nvPr userDrawn="1"/>
        </p:nvSpPr>
        <p:spPr>
          <a:xfrm>
            <a:off x="11658464" y="6415916"/>
            <a:ext cx="422175" cy="422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1FADD42-501E-4C46-A417-BDC4B17E439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86102" y="6452899"/>
            <a:ext cx="341524" cy="33467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C9ABE74-EE96-4F88-BD89-2DB1F5B12BD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2729" y="6388154"/>
            <a:ext cx="574955" cy="47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471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pic>
        <p:nvPicPr>
          <p:cNvPr id="50" name="Image 21">
            <a:hlinkClick r:id="rId8"/>
            <a:extLst>
              <a:ext uri="{FF2B5EF4-FFF2-40B4-BE49-F238E27FC236}">
                <a16:creationId xmlns:a16="http://schemas.microsoft.com/office/drawing/2014/main" id="{068BFF94-94DC-4468-998A-B1F08BFEE49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8799" y="5488859"/>
            <a:ext cx="295275" cy="295275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ZoneTexte 9">
            <a:extLst>
              <a:ext uri="{FF2B5EF4-FFF2-40B4-BE49-F238E27FC236}">
                <a16:creationId xmlns:a16="http://schemas.microsoft.com/office/drawing/2014/main" id="{6E5DE810-AF2F-A648-AD79-73EDFB28A270}"/>
              </a:ext>
            </a:extLst>
          </p:cNvPr>
          <p:cNvSpPr txBox="1"/>
          <p:nvPr userDrawn="1"/>
        </p:nvSpPr>
        <p:spPr>
          <a:xfrm>
            <a:off x="8544594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cxnSp>
        <p:nvCxnSpPr>
          <p:cNvPr id="28" name="Connecteur droit 10">
            <a:extLst>
              <a:ext uri="{FF2B5EF4-FFF2-40B4-BE49-F238E27FC236}">
                <a16:creationId xmlns:a16="http://schemas.microsoft.com/office/drawing/2014/main" id="{04095406-4065-4C4B-80DC-CA93769BB11C}"/>
              </a:ext>
            </a:extLst>
          </p:cNvPr>
          <p:cNvCxnSpPr/>
          <p:nvPr userDrawn="1"/>
        </p:nvCxnSpPr>
        <p:spPr>
          <a:xfrm rot="5400000">
            <a:off x="8271594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11">
            <a:extLst>
              <a:ext uri="{FF2B5EF4-FFF2-40B4-BE49-F238E27FC236}">
                <a16:creationId xmlns:a16="http://schemas.microsoft.com/office/drawing/2014/main" id="{CE38F7D1-190B-4C4A-A6E3-67D039CE4720}"/>
              </a:ext>
            </a:extLst>
          </p:cNvPr>
          <p:cNvCxnSpPr/>
          <p:nvPr userDrawn="1"/>
        </p:nvCxnSpPr>
        <p:spPr>
          <a:xfrm rot="5400000">
            <a:off x="9951922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26" descr="twitter_white.png">
            <a:extLst>
              <a:ext uri="{FF2B5EF4-FFF2-40B4-BE49-F238E27FC236}">
                <a16:creationId xmlns:a16="http://schemas.microsoft.com/office/drawing/2014/main" id="{3E82A376-32A6-BA4F-8B67-0B3B51C73DD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746" y="6387525"/>
            <a:ext cx="397972" cy="478235"/>
          </a:xfrm>
          <a:prstGeom prst="rect">
            <a:avLst/>
          </a:prstGeom>
        </p:spPr>
      </p:pic>
      <p:pic>
        <p:nvPicPr>
          <p:cNvPr id="33" name="Image 27" descr="facebook_white.png">
            <a:extLst>
              <a:ext uri="{FF2B5EF4-FFF2-40B4-BE49-F238E27FC236}">
                <a16:creationId xmlns:a16="http://schemas.microsoft.com/office/drawing/2014/main" id="{7F06323F-7480-5E4B-9C86-0AB5AEDF1DE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4698" y="6363613"/>
            <a:ext cx="437769" cy="526059"/>
          </a:xfrm>
          <a:prstGeom prst="rect">
            <a:avLst/>
          </a:prstGeom>
        </p:spPr>
      </p:pic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0AE33C46-F3F1-504E-8054-55A1309A5D2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3678" y="6424371"/>
            <a:ext cx="393705" cy="393705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564D5D0A-1C5D-FF43-B329-61EA904EA5AE}"/>
              </a:ext>
            </a:extLst>
          </p:cNvPr>
          <p:cNvSpPr/>
          <p:nvPr userDrawn="1"/>
        </p:nvSpPr>
        <p:spPr>
          <a:xfrm>
            <a:off x="11658464" y="6415916"/>
            <a:ext cx="422175" cy="422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91BE2EB-E7AA-46B8-AB31-D567615FDB9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2729" y="6388154"/>
            <a:ext cx="574955" cy="47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6568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pic>
        <p:nvPicPr>
          <p:cNvPr id="50" name="Image 21">
            <a:hlinkClick r:id="rId8"/>
            <a:extLst>
              <a:ext uri="{FF2B5EF4-FFF2-40B4-BE49-F238E27FC236}">
                <a16:creationId xmlns:a16="http://schemas.microsoft.com/office/drawing/2014/main" id="{068BFF94-94DC-4468-998A-B1F08BFEE49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8799" y="5488859"/>
            <a:ext cx="295275" cy="295275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ZoneTexte 9">
            <a:extLst>
              <a:ext uri="{FF2B5EF4-FFF2-40B4-BE49-F238E27FC236}">
                <a16:creationId xmlns:a16="http://schemas.microsoft.com/office/drawing/2014/main" id="{6E5DE810-AF2F-A648-AD79-73EDFB28A270}"/>
              </a:ext>
            </a:extLst>
          </p:cNvPr>
          <p:cNvSpPr txBox="1"/>
          <p:nvPr userDrawn="1"/>
        </p:nvSpPr>
        <p:spPr>
          <a:xfrm>
            <a:off x="8544594" y="6488143"/>
            <a:ext cx="14863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</a:rPr>
              <a:t>www.cyclamed.org</a:t>
            </a:r>
          </a:p>
        </p:txBody>
      </p:sp>
      <p:cxnSp>
        <p:nvCxnSpPr>
          <p:cNvPr id="28" name="Connecteur droit 10">
            <a:extLst>
              <a:ext uri="{FF2B5EF4-FFF2-40B4-BE49-F238E27FC236}">
                <a16:creationId xmlns:a16="http://schemas.microsoft.com/office/drawing/2014/main" id="{04095406-4065-4C4B-80DC-CA93769BB11C}"/>
              </a:ext>
            </a:extLst>
          </p:cNvPr>
          <p:cNvCxnSpPr/>
          <p:nvPr userDrawn="1"/>
        </p:nvCxnSpPr>
        <p:spPr>
          <a:xfrm rot="5400000">
            <a:off x="8271594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11">
            <a:extLst>
              <a:ext uri="{FF2B5EF4-FFF2-40B4-BE49-F238E27FC236}">
                <a16:creationId xmlns:a16="http://schemas.microsoft.com/office/drawing/2014/main" id="{CE38F7D1-190B-4C4A-A6E3-67D039CE4720}"/>
              </a:ext>
            </a:extLst>
          </p:cNvPr>
          <p:cNvCxnSpPr/>
          <p:nvPr userDrawn="1"/>
        </p:nvCxnSpPr>
        <p:spPr>
          <a:xfrm rot="5400000">
            <a:off x="9951922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26" descr="twitter_white.png">
            <a:extLst>
              <a:ext uri="{FF2B5EF4-FFF2-40B4-BE49-F238E27FC236}">
                <a16:creationId xmlns:a16="http://schemas.microsoft.com/office/drawing/2014/main" id="{3E82A376-32A6-BA4F-8B67-0B3B51C73DD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746" y="6387525"/>
            <a:ext cx="397972" cy="478235"/>
          </a:xfrm>
          <a:prstGeom prst="rect">
            <a:avLst/>
          </a:prstGeom>
        </p:spPr>
      </p:pic>
      <p:pic>
        <p:nvPicPr>
          <p:cNvPr id="33" name="Image 27" descr="facebook_white.png">
            <a:extLst>
              <a:ext uri="{FF2B5EF4-FFF2-40B4-BE49-F238E27FC236}">
                <a16:creationId xmlns:a16="http://schemas.microsoft.com/office/drawing/2014/main" id="{7F06323F-7480-5E4B-9C86-0AB5AEDF1DE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4698" y="6363613"/>
            <a:ext cx="437769" cy="526059"/>
          </a:xfrm>
          <a:prstGeom prst="rect">
            <a:avLst/>
          </a:prstGeom>
        </p:spPr>
      </p:pic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0AE33C46-F3F1-504E-8054-55A1309A5D2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3678" y="6424371"/>
            <a:ext cx="393705" cy="393705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564D5D0A-1C5D-FF43-B329-61EA904EA5AE}"/>
              </a:ext>
            </a:extLst>
          </p:cNvPr>
          <p:cNvSpPr/>
          <p:nvPr userDrawn="1"/>
        </p:nvSpPr>
        <p:spPr>
          <a:xfrm>
            <a:off x="11658464" y="6415916"/>
            <a:ext cx="422175" cy="422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1FADD42-501E-4C46-A417-BDC4B17E439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86102" y="6452899"/>
            <a:ext cx="341524" cy="33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9056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79BC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cxnSp>
        <p:nvCxnSpPr>
          <p:cNvPr id="50" name="Connecteur droit 10">
            <a:extLst>
              <a:ext uri="{FF2B5EF4-FFF2-40B4-BE49-F238E27FC236}">
                <a16:creationId xmlns:a16="http://schemas.microsoft.com/office/drawing/2014/main" id="{A3DA29A0-177F-EE49-ABEF-896B4780B817}"/>
              </a:ext>
            </a:extLst>
          </p:cNvPr>
          <p:cNvCxnSpPr/>
          <p:nvPr userDrawn="1"/>
        </p:nvCxnSpPr>
        <p:spPr>
          <a:xfrm rot="5400000">
            <a:off x="8271594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11">
            <a:extLst>
              <a:ext uri="{FF2B5EF4-FFF2-40B4-BE49-F238E27FC236}">
                <a16:creationId xmlns:a16="http://schemas.microsoft.com/office/drawing/2014/main" id="{EEC47DDB-36EA-2F4A-80F5-8E2BAD8F458B}"/>
              </a:ext>
            </a:extLst>
          </p:cNvPr>
          <p:cNvCxnSpPr/>
          <p:nvPr userDrawn="1"/>
        </p:nvCxnSpPr>
        <p:spPr>
          <a:xfrm rot="5400000">
            <a:off x="9951922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Image 26" descr="twitter_white.png">
            <a:extLst>
              <a:ext uri="{FF2B5EF4-FFF2-40B4-BE49-F238E27FC236}">
                <a16:creationId xmlns:a16="http://schemas.microsoft.com/office/drawing/2014/main" id="{4D5A258C-53E3-2641-8436-51A2BCE458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746" y="6387525"/>
            <a:ext cx="397972" cy="478235"/>
          </a:xfrm>
          <a:prstGeom prst="rect">
            <a:avLst/>
          </a:prstGeom>
        </p:spPr>
      </p:pic>
      <p:pic>
        <p:nvPicPr>
          <p:cNvPr id="53" name="Image 27" descr="facebook_white.png">
            <a:extLst>
              <a:ext uri="{FF2B5EF4-FFF2-40B4-BE49-F238E27FC236}">
                <a16:creationId xmlns:a16="http://schemas.microsoft.com/office/drawing/2014/main" id="{7F73C8DF-CDE0-0747-8F51-B7EC538BE8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4698" y="6363613"/>
            <a:ext cx="437769" cy="526059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AA5BD1CC-22D8-E54F-9F25-81E56A5ECC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3678" y="6424371"/>
            <a:ext cx="393705" cy="393705"/>
          </a:xfrm>
          <a:prstGeom prst="rect">
            <a:avLst/>
          </a:prstGeom>
        </p:spPr>
      </p:pic>
      <p:sp>
        <p:nvSpPr>
          <p:cNvPr id="57" name="Ellipse 56">
            <a:extLst>
              <a:ext uri="{FF2B5EF4-FFF2-40B4-BE49-F238E27FC236}">
                <a16:creationId xmlns:a16="http://schemas.microsoft.com/office/drawing/2014/main" id="{5A3F3F2A-0741-034C-A077-AAE434059FB9}"/>
              </a:ext>
            </a:extLst>
          </p:cNvPr>
          <p:cNvSpPr/>
          <p:nvPr userDrawn="1"/>
        </p:nvSpPr>
        <p:spPr>
          <a:xfrm>
            <a:off x="11658464" y="6415916"/>
            <a:ext cx="422175" cy="422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9">
            <a:extLst>
              <a:ext uri="{FF2B5EF4-FFF2-40B4-BE49-F238E27FC236}">
                <a16:creationId xmlns:a16="http://schemas.microsoft.com/office/drawing/2014/main" id="{31B414C5-AC86-442C-9469-91B64AD4F566}"/>
              </a:ext>
            </a:extLst>
          </p:cNvPr>
          <p:cNvSpPr txBox="1"/>
          <p:nvPr userDrawn="1"/>
        </p:nvSpPr>
        <p:spPr>
          <a:xfrm>
            <a:off x="8544594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D96F4F4-450F-4BAA-97D4-5F445639F73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2729" y="6388154"/>
            <a:ext cx="574955" cy="47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640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SLIDE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pic>
        <p:nvPicPr>
          <p:cNvPr id="50" name="Image 21">
            <a:hlinkClick r:id="rId8"/>
            <a:extLst>
              <a:ext uri="{FF2B5EF4-FFF2-40B4-BE49-F238E27FC236}">
                <a16:creationId xmlns:a16="http://schemas.microsoft.com/office/drawing/2014/main" id="{068BFF94-94DC-4468-998A-B1F08BFEE49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8799" y="5488859"/>
            <a:ext cx="295275" cy="29527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8" name="Connecteur droit 10">
            <a:extLst>
              <a:ext uri="{FF2B5EF4-FFF2-40B4-BE49-F238E27FC236}">
                <a16:creationId xmlns:a16="http://schemas.microsoft.com/office/drawing/2014/main" id="{04095406-4065-4C4B-80DC-CA93769BB11C}"/>
              </a:ext>
            </a:extLst>
          </p:cNvPr>
          <p:cNvCxnSpPr/>
          <p:nvPr userDrawn="1"/>
        </p:nvCxnSpPr>
        <p:spPr>
          <a:xfrm rot="5400000">
            <a:off x="8271594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11">
            <a:extLst>
              <a:ext uri="{FF2B5EF4-FFF2-40B4-BE49-F238E27FC236}">
                <a16:creationId xmlns:a16="http://schemas.microsoft.com/office/drawing/2014/main" id="{CE38F7D1-190B-4C4A-A6E3-67D039CE4720}"/>
              </a:ext>
            </a:extLst>
          </p:cNvPr>
          <p:cNvCxnSpPr/>
          <p:nvPr userDrawn="1"/>
        </p:nvCxnSpPr>
        <p:spPr>
          <a:xfrm rot="5400000">
            <a:off x="9951922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26" descr="twitter_white.png">
            <a:extLst>
              <a:ext uri="{FF2B5EF4-FFF2-40B4-BE49-F238E27FC236}">
                <a16:creationId xmlns:a16="http://schemas.microsoft.com/office/drawing/2014/main" id="{3E82A376-32A6-BA4F-8B67-0B3B51C73DD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746" y="6387525"/>
            <a:ext cx="397972" cy="478235"/>
          </a:xfrm>
          <a:prstGeom prst="rect">
            <a:avLst/>
          </a:prstGeom>
        </p:spPr>
      </p:pic>
      <p:pic>
        <p:nvPicPr>
          <p:cNvPr id="33" name="Image 27" descr="facebook_white.png">
            <a:extLst>
              <a:ext uri="{FF2B5EF4-FFF2-40B4-BE49-F238E27FC236}">
                <a16:creationId xmlns:a16="http://schemas.microsoft.com/office/drawing/2014/main" id="{7F06323F-7480-5E4B-9C86-0AB5AEDF1DE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4698" y="6363613"/>
            <a:ext cx="437769" cy="526059"/>
          </a:xfrm>
          <a:prstGeom prst="rect">
            <a:avLst/>
          </a:prstGeom>
        </p:spPr>
      </p:pic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0AE33C46-F3F1-504E-8054-55A1309A5D2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3678" y="6424371"/>
            <a:ext cx="393705" cy="393705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564D5D0A-1C5D-FF43-B329-61EA904EA5AE}"/>
              </a:ext>
            </a:extLst>
          </p:cNvPr>
          <p:cNvSpPr/>
          <p:nvPr userDrawn="1"/>
        </p:nvSpPr>
        <p:spPr>
          <a:xfrm>
            <a:off x="11658464" y="6415916"/>
            <a:ext cx="422175" cy="422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Titre 6">
            <a:extLst>
              <a:ext uri="{FF2B5EF4-FFF2-40B4-BE49-F238E27FC236}">
                <a16:creationId xmlns:a16="http://schemas.microsoft.com/office/drawing/2014/main" id="{907243B5-1FCC-E34F-A809-42678365F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 anchor="ctr"/>
          <a:lstStyle>
            <a:lvl1pPr>
              <a:defRPr sz="2800" b="1" i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" name="ZoneTexte 9">
            <a:extLst>
              <a:ext uri="{FF2B5EF4-FFF2-40B4-BE49-F238E27FC236}">
                <a16:creationId xmlns:a16="http://schemas.microsoft.com/office/drawing/2014/main" id="{A90B7C65-C121-4038-BEEE-A60F6DB2FEBE}"/>
              </a:ext>
            </a:extLst>
          </p:cNvPr>
          <p:cNvSpPr txBox="1"/>
          <p:nvPr userDrawn="1"/>
        </p:nvSpPr>
        <p:spPr>
          <a:xfrm>
            <a:off x="8544594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72E0E16-396C-41B3-ABDE-F5D3DA683FB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2729" y="6388154"/>
            <a:ext cx="574955" cy="47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887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79BC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cxnSp>
        <p:nvCxnSpPr>
          <p:cNvPr id="50" name="Connecteur droit 10">
            <a:extLst>
              <a:ext uri="{FF2B5EF4-FFF2-40B4-BE49-F238E27FC236}">
                <a16:creationId xmlns:a16="http://schemas.microsoft.com/office/drawing/2014/main" id="{A3DA29A0-177F-EE49-ABEF-896B4780B817}"/>
              </a:ext>
            </a:extLst>
          </p:cNvPr>
          <p:cNvCxnSpPr/>
          <p:nvPr userDrawn="1"/>
        </p:nvCxnSpPr>
        <p:spPr>
          <a:xfrm rot="5400000">
            <a:off x="8271594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11">
            <a:extLst>
              <a:ext uri="{FF2B5EF4-FFF2-40B4-BE49-F238E27FC236}">
                <a16:creationId xmlns:a16="http://schemas.microsoft.com/office/drawing/2014/main" id="{EEC47DDB-36EA-2F4A-80F5-8E2BAD8F458B}"/>
              </a:ext>
            </a:extLst>
          </p:cNvPr>
          <p:cNvCxnSpPr/>
          <p:nvPr userDrawn="1"/>
        </p:nvCxnSpPr>
        <p:spPr>
          <a:xfrm rot="5400000">
            <a:off x="9951922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Image 26" descr="twitter_white.png">
            <a:extLst>
              <a:ext uri="{FF2B5EF4-FFF2-40B4-BE49-F238E27FC236}">
                <a16:creationId xmlns:a16="http://schemas.microsoft.com/office/drawing/2014/main" id="{4D5A258C-53E3-2641-8436-51A2BCE458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746" y="6387525"/>
            <a:ext cx="397972" cy="478235"/>
          </a:xfrm>
          <a:prstGeom prst="rect">
            <a:avLst/>
          </a:prstGeom>
        </p:spPr>
      </p:pic>
      <p:pic>
        <p:nvPicPr>
          <p:cNvPr id="53" name="Image 27" descr="facebook_white.png">
            <a:extLst>
              <a:ext uri="{FF2B5EF4-FFF2-40B4-BE49-F238E27FC236}">
                <a16:creationId xmlns:a16="http://schemas.microsoft.com/office/drawing/2014/main" id="{7F73C8DF-CDE0-0747-8F51-B7EC538BE8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4698" y="6363613"/>
            <a:ext cx="437769" cy="526059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AA5BD1CC-22D8-E54F-9F25-81E56A5ECC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3678" y="6424371"/>
            <a:ext cx="393705" cy="393705"/>
          </a:xfrm>
          <a:prstGeom prst="rect">
            <a:avLst/>
          </a:prstGeom>
        </p:spPr>
      </p:pic>
      <p:sp>
        <p:nvSpPr>
          <p:cNvPr id="57" name="Ellipse 56">
            <a:extLst>
              <a:ext uri="{FF2B5EF4-FFF2-40B4-BE49-F238E27FC236}">
                <a16:creationId xmlns:a16="http://schemas.microsoft.com/office/drawing/2014/main" id="{5A3F3F2A-0741-034C-A077-AAE434059FB9}"/>
              </a:ext>
            </a:extLst>
          </p:cNvPr>
          <p:cNvSpPr/>
          <p:nvPr userDrawn="1"/>
        </p:nvSpPr>
        <p:spPr>
          <a:xfrm>
            <a:off x="11658464" y="6415916"/>
            <a:ext cx="422175" cy="422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9">
            <a:extLst>
              <a:ext uri="{FF2B5EF4-FFF2-40B4-BE49-F238E27FC236}">
                <a16:creationId xmlns:a16="http://schemas.microsoft.com/office/drawing/2014/main" id="{58EA154A-01EC-43D6-B688-218CF6FE03D3}"/>
              </a:ext>
            </a:extLst>
          </p:cNvPr>
          <p:cNvSpPr txBox="1"/>
          <p:nvPr userDrawn="1"/>
        </p:nvSpPr>
        <p:spPr>
          <a:xfrm>
            <a:off x="8544594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E910A9C-1718-4C0D-A3C0-2C2B36C3B74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2729" y="6388154"/>
            <a:ext cx="574955" cy="47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6186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SLIDE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pic>
        <p:nvPicPr>
          <p:cNvPr id="50" name="Image 21">
            <a:hlinkClick r:id="rId8"/>
            <a:extLst>
              <a:ext uri="{FF2B5EF4-FFF2-40B4-BE49-F238E27FC236}">
                <a16:creationId xmlns:a16="http://schemas.microsoft.com/office/drawing/2014/main" id="{068BFF94-94DC-4468-998A-B1F08BFEE49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8799" y="5488859"/>
            <a:ext cx="295275" cy="29527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8" name="Connecteur droit 10">
            <a:extLst>
              <a:ext uri="{FF2B5EF4-FFF2-40B4-BE49-F238E27FC236}">
                <a16:creationId xmlns:a16="http://schemas.microsoft.com/office/drawing/2014/main" id="{04095406-4065-4C4B-80DC-CA93769BB11C}"/>
              </a:ext>
            </a:extLst>
          </p:cNvPr>
          <p:cNvCxnSpPr/>
          <p:nvPr userDrawn="1"/>
        </p:nvCxnSpPr>
        <p:spPr>
          <a:xfrm rot="5400000">
            <a:off x="8271594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11">
            <a:extLst>
              <a:ext uri="{FF2B5EF4-FFF2-40B4-BE49-F238E27FC236}">
                <a16:creationId xmlns:a16="http://schemas.microsoft.com/office/drawing/2014/main" id="{CE38F7D1-190B-4C4A-A6E3-67D039CE4720}"/>
              </a:ext>
            </a:extLst>
          </p:cNvPr>
          <p:cNvCxnSpPr/>
          <p:nvPr userDrawn="1"/>
        </p:nvCxnSpPr>
        <p:spPr>
          <a:xfrm rot="5400000">
            <a:off x="9951922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26" descr="twitter_white.png">
            <a:extLst>
              <a:ext uri="{FF2B5EF4-FFF2-40B4-BE49-F238E27FC236}">
                <a16:creationId xmlns:a16="http://schemas.microsoft.com/office/drawing/2014/main" id="{3E82A376-32A6-BA4F-8B67-0B3B51C73DD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746" y="6387525"/>
            <a:ext cx="397972" cy="478235"/>
          </a:xfrm>
          <a:prstGeom prst="rect">
            <a:avLst/>
          </a:prstGeom>
        </p:spPr>
      </p:pic>
      <p:pic>
        <p:nvPicPr>
          <p:cNvPr id="33" name="Image 27" descr="facebook_white.png">
            <a:extLst>
              <a:ext uri="{FF2B5EF4-FFF2-40B4-BE49-F238E27FC236}">
                <a16:creationId xmlns:a16="http://schemas.microsoft.com/office/drawing/2014/main" id="{7F06323F-7480-5E4B-9C86-0AB5AEDF1DE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4698" y="6363613"/>
            <a:ext cx="437769" cy="526059"/>
          </a:xfrm>
          <a:prstGeom prst="rect">
            <a:avLst/>
          </a:prstGeom>
        </p:spPr>
      </p:pic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0AE33C46-F3F1-504E-8054-55A1309A5D2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3678" y="6424371"/>
            <a:ext cx="393705" cy="393705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564D5D0A-1C5D-FF43-B329-61EA904EA5AE}"/>
              </a:ext>
            </a:extLst>
          </p:cNvPr>
          <p:cNvSpPr/>
          <p:nvPr userDrawn="1"/>
        </p:nvSpPr>
        <p:spPr>
          <a:xfrm>
            <a:off x="11658464" y="6415916"/>
            <a:ext cx="422175" cy="422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Titre 6">
            <a:extLst>
              <a:ext uri="{FF2B5EF4-FFF2-40B4-BE49-F238E27FC236}">
                <a16:creationId xmlns:a16="http://schemas.microsoft.com/office/drawing/2014/main" id="{907243B5-1FCC-E34F-A809-42678365F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478235"/>
          </a:xfrm>
          <a:prstGeom prst="rect">
            <a:avLst/>
          </a:prstGeom>
        </p:spPr>
        <p:txBody>
          <a:bodyPr anchor="ctr"/>
          <a:lstStyle>
            <a:lvl1pPr>
              <a:defRPr sz="2800" b="1" i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" name="ZoneTexte 9">
            <a:extLst>
              <a:ext uri="{FF2B5EF4-FFF2-40B4-BE49-F238E27FC236}">
                <a16:creationId xmlns:a16="http://schemas.microsoft.com/office/drawing/2014/main" id="{ADAA4C13-F5F9-47A0-B628-E3EE3D4E44AD}"/>
              </a:ext>
            </a:extLst>
          </p:cNvPr>
          <p:cNvSpPr txBox="1"/>
          <p:nvPr userDrawn="1"/>
        </p:nvSpPr>
        <p:spPr>
          <a:xfrm>
            <a:off x="8544594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82BD50C-63B0-4DD1-ABB5-96DDC4AF555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2729" y="6388154"/>
            <a:ext cx="574955" cy="47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172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pic>
        <p:nvPicPr>
          <p:cNvPr id="50" name="Image 21">
            <a:hlinkClick r:id="rId8"/>
            <a:extLst>
              <a:ext uri="{FF2B5EF4-FFF2-40B4-BE49-F238E27FC236}">
                <a16:creationId xmlns:a16="http://schemas.microsoft.com/office/drawing/2014/main" id="{068BFF94-94DC-4468-998A-B1F08BFEE49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8799" y="5488859"/>
            <a:ext cx="295275" cy="295275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8" name="Connecteur droit 10">
            <a:extLst>
              <a:ext uri="{FF2B5EF4-FFF2-40B4-BE49-F238E27FC236}">
                <a16:creationId xmlns:a16="http://schemas.microsoft.com/office/drawing/2014/main" id="{04095406-4065-4C4B-80DC-CA93769BB11C}"/>
              </a:ext>
            </a:extLst>
          </p:cNvPr>
          <p:cNvCxnSpPr/>
          <p:nvPr userDrawn="1"/>
        </p:nvCxnSpPr>
        <p:spPr>
          <a:xfrm rot="5400000">
            <a:off x="7809957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11">
            <a:extLst>
              <a:ext uri="{FF2B5EF4-FFF2-40B4-BE49-F238E27FC236}">
                <a16:creationId xmlns:a16="http://schemas.microsoft.com/office/drawing/2014/main" id="{CE38F7D1-190B-4C4A-A6E3-67D039CE4720}"/>
              </a:ext>
            </a:extLst>
          </p:cNvPr>
          <p:cNvCxnSpPr/>
          <p:nvPr userDrawn="1"/>
        </p:nvCxnSpPr>
        <p:spPr>
          <a:xfrm rot="5400000">
            <a:off x="9490285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26" descr="twitter_white.png">
            <a:extLst>
              <a:ext uri="{FF2B5EF4-FFF2-40B4-BE49-F238E27FC236}">
                <a16:creationId xmlns:a16="http://schemas.microsoft.com/office/drawing/2014/main" id="{3E82A376-32A6-BA4F-8B67-0B3B51C73DD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5109" y="6387525"/>
            <a:ext cx="397972" cy="478235"/>
          </a:xfrm>
          <a:prstGeom prst="rect">
            <a:avLst/>
          </a:prstGeom>
        </p:spPr>
      </p:pic>
      <p:pic>
        <p:nvPicPr>
          <p:cNvPr id="33" name="Image 27" descr="facebook_white.png">
            <a:extLst>
              <a:ext uri="{FF2B5EF4-FFF2-40B4-BE49-F238E27FC236}">
                <a16:creationId xmlns:a16="http://schemas.microsoft.com/office/drawing/2014/main" id="{7F06323F-7480-5E4B-9C86-0AB5AEDF1DE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3061" y="6363613"/>
            <a:ext cx="437769" cy="526059"/>
          </a:xfrm>
          <a:prstGeom prst="rect">
            <a:avLst/>
          </a:prstGeom>
        </p:spPr>
      </p:pic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0AE33C46-F3F1-504E-8054-55A1309A5D2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2041" y="6424371"/>
            <a:ext cx="393705" cy="393705"/>
          </a:xfrm>
          <a:prstGeom prst="rect">
            <a:avLst/>
          </a:prstGeom>
        </p:spPr>
      </p:pic>
      <p:sp>
        <p:nvSpPr>
          <p:cNvPr id="2" name="ZoneTexte 9">
            <a:extLst>
              <a:ext uri="{FF2B5EF4-FFF2-40B4-BE49-F238E27FC236}">
                <a16:creationId xmlns:a16="http://schemas.microsoft.com/office/drawing/2014/main" id="{5B269548-2147-4C58-AF32-C17627072913}"/>
              </a:ext>
            </a:extLst>
          </p:cNvPr>
          <p:cNvSpPr txBox="1"/>
          <p:nvPr userDrawn="1"/>
        </p:nvSpPr>
        <p:spPr>
          <a:xfrm>
            <a:off x="8082957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4" name="Image 3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3A60A9F5-D14A-506F-22F9-9A85A9000A6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628" y="6430614"/>
            <a:ext cx="853599" cy="4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094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us-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4;p13">
            <a:extLst>
              <a:ext uri="{FF2B5EF4-FFF2-40B4-BE49-F238E27FC236}">
                <a16:creationId xmlns:a16="http://schemas.microsoft.com/office/drawing/2014/main" id="{FCF774A3-C377-54AF-47D8-47AB8EE7E302}"/>
              </a:ext>
            </a:extLst>
          </p:cNvPr>
          <p:cNvSpPr/>
          <p:nvPr userDrawn="1"/>
        </p:nvSpPr>
        <p:spPr>
          <a:xfrm>
            <a:off x="-67" y="0"/>
            <a:ext cx="12192000" cy="6866800"/>
          </a:xfrm>
          <a:prstGeom prst="rect">
            <a:avLst/>
          </a:prstGeom>
          <a:solidFill>
            <a:srgbClr val="CDE4C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" name="Google Shape;55;p13">
            <a:extLst>
              <a:ext uri="{FF2B5EF4-FFF2-40B4-BE49-F238E27FC236}">
                <a16:creationId xmlns:a16="http://schemas.microsoft.com/office/drawing/2014/main" id="{5A104252-2955-8911-29F9-01414E5000E6}"/>
              </a:ext>
            </a:extLst>
          </p:cNvPr>
          <p:cNvSpPr/>
          <p:nvPr userDrawn="1"/>
        </p:nvSpPr>
        <p:spPr>
          <a:xfrm>
            <a:off x="8767" y="167"/>
            <a:ext cx="12192000" cy="68668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" name="Google Shape;57;p13">
            <a:extLst>
              <a:ext uri="{FF2B5EF4-FFF2-40B4-BE49-F238E27FC236}">
                <a16:creationId xmlns:a16="http://schemas.microsoft.com/office/drawing/2014/main" id="{8FE61722-50A0-2A11-71E2-5127FC037087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668591" y="1049865"/>
            <a:ext cx="4854800" cy="1931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62;p14">
            <a:extLst>
              <a:ext uri="{FF2B5EF4-FFF2-40B4-BE49-F238E27FC236}">
                <a16:creationId xmlns:a16="http://schemas.microsoft.com/office/drawing/2014/main" id="{CFE0A08D-6F4F-1414-5120-37B8F7A73A2D}"/>
              </a:ext>
            </a:extLst>
          </p:cNvPr>
          <p:cNvSpPr/>
          <p:nvPr userDrawn="1"/>
        </p:nvSpPr>
        <p:spPr>
          <a:xfrm>
            <a:off x="-67" y="0"/>
            <a:ext cx="12192000" cy="6866800"/>
          </a:xfrm>
          <a:prstGeom prst="rect">
            <a:avLst/>
          </a:prstGeom>
          <a:solidFill>
            <a:srgbClr val="CDE4C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" name="Google Shape;63;p14">
            <a:extLst>
              <a:ext uri="{FF2B5EF4-FFF2-40B4-BE49-F238E27FC236}">
                <a16:creationId xmlns:a16="http://schemas.microsoft.com/office/drawing/2014/main" id="{6311322B-AFEE-FAE1-8971-AD8B39FA10A6}"/>
              </a:ext>
            </a:extLst>
          </p:cNvPr>
          <p:cNvSpPr/>
          <p:nvPr userDrawn="1"/>
        </p:nvSpPr>
        <p:spPr>
          <a:xfrm>
            <a:off x="8767" y="167"/>
            <a:ext cx="12192000" cy="68668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9" name="Google Shape;64;p14">
            <a:extLst>
              <a:ext uri="{FF2B5EF4-FFF2-40B4-BE49-F238E27FC236}">
                <a16:creationId xmlns:a16="http://schemas.microsoft.com/office/drawing/2014/main" id="{96F93E50-0B2C-9EA4-649E-3CA34DF7BCB2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181199" y="1196467"/>
            <a:ext cx="3847135" cy="1530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24264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1;p15">
            <a:extLst>
              <a:ext uri="{FF2B5EF4-FFF2-40B4-BE49-F238E27FC236}">
                <a16:creationId xmlns:a16="http://schemas.microsoft.com/office/drawing/2014/main" id="{27AAC30E-4961-3A41-8C03-8960495A0F64}"/>
              </a:ext>
            </a:extLst>
          </p:cNvPr>
          <p:cNvSpPr/>
          <p:nvPr userDrawn="1"/>
        </p:nvSpPr>
        <p:spPr>
          <a:xfrm>
            <a:off x="0" y="6430500"/>
            <a:ext cx="12192000" cy="436000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8" name="Google Shape;72;p15">
            <a:extLst>
              <a:ext uri="{FF2B5EF4-FFF2-40B4-BE49-F238E27FC236}">
                <a16:creationId xmlns:a16="http://schemas.microsoft.com/office/drawing/2014/main" id="{09E901A8-063C-FE42-95E8-5F22A0B41ED4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51467" y="6470324"/>
            <a:ext cx="2091268" cy="356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73;p15">
            <a:extLst>
              <a:ext uri="{FF2B5EF4-FFF2-40B4-BE49-F238E27FC236}">
                <a16:creationId xmlns:a16="http://schemas.microsoft.com/office/drawing/2014/main" id="{131ABFFA-FF56-7845-82B8-82D0942E1DB8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59912" y="6258841"/>
            <a:ext cx="1194329" cy="47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75;p15">
            <a:extLst>
              <a:ext uri="{FF2B5EF4-FFF2-40B4-BE49-F238E27FC236}">
                <a16:creationId xmlns:a16="http://schemas.microsoft.com/office/drawing/2014/main" id="{A3E23C1B-17C2-AD4B-8C79-FC13BFB4302A}"/>
              </a:ext>
            </a:extLst>
          </p:cNvPr>
          <p:cNvSpPr/>
          <p:nvPr userDrawn="1"/>
        </p:nvSpPr>
        <p:spPr>
          <a:xfrm>
            <a:off x="368633" y="309833"/>
            <a:ext cx="10032800" cy="479200"/>
          </a:xfrm>
          <a:prstGeom prst="roundRect">
            <a:avLst>
              <a:gd name="adj" fmla="val 50000"/>
            </a:avLst>
          </a:prstGeom>
          <a:solidFill>
            <a:srgbClr val="76B82A"/>
          </a:solidFill>
          <a:ln w="19050" cap="flat" cmpd="sng">
            <a:solidFill>
              <a:srgbClr val="76B8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</a:endParaRPr>
          </a:p>
        </p:txBody>
      </p:sp>
      <p:sp>
        <p:nvSpPr>
          <p:cNvPr id="12" name="Google Shape;76;p15">
            <a:extLst>
              <a:ext uri="{FF2B5EF4-FFF2-40B4-BE49-F238E27FC236}">
                <a16:creationId xmlns:a16="http://schemas.microsoft.com/office/drawing/2014/main" id="{653CEF89-08C5-BE44-A987-A3C3AEA4E547}"/>
              </a:ext>
            </a:extLst>
          </p:cNvPr>
          <p:cNvSpPr/>
          <p:nvPr userDrawn="1"/>
        </p:nvSpPr>
        <p:spPr>
          <a:xfrm>
            <a:off x="197267" y="216033"/>
            <a:ext cx="666800" cy="666800"/>
          </a:xfrm>
          <a:prstGeom prst="ellipse">
            <a:avLst/>
          </a:prstGeom>
          <a:solidFill>
            <a:srgbClr val="FFFFFF"/>
          </a:solidFill>
          <a:ln w="28575" cap="flat" cmpd="sng">
            <a:solidFill>
              <a:srgbClr val="76B8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3497113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EDACF1-CD52-0268-B24C-8607B2084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CBF180C-F180-DBB9-91F8-1EA2EBF64B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D131E7F-BE27-3EB9-4A21-139973AED0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894E5C2-1F56-F56E-ABB4-58EA51EB69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C8A210C-02D0-3161-A4B3-76FAB7C72A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24C76E1-F616-1BAD-6B2F-5B683FEEB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DDBCF-EEA3-4CBB-BA5D-6A7EC5452DCC}" type="datetimeFigureOut">
              <a:rPr lang="fr-FR" smtClean="0"/>
              <a:t>19/12/2025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3E8328E-F7FC-20DE-830C-4A235CFE8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1F61E75-C1C2-01D4-98FB-184BBC770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F2806-E2AA-4463-B6D5-6878CB17FB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84840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4;p13">
            <a:extLst>
              <a:ext uri="{FF2B5EF4-FFF2-40B4-BE49-F238E27FC236}">
                <a16:creationId xmlns:a16="http://schemas.microsoft.com/office/drawing/2014/main" id="{FCF774A3-C377-54AF-47D8-47AB8EE7E302}"/>
              </a:ext>
            </a:extLst>
          </p:cNvPr>
          <p:cNvSpPr/>
          <p:nvPr userDrawn="1"/>
        </p:nvSpPr>
        <p:spPr>
          <a:xfrm>
            <a:off x="-67" y="0"/>
            <a:ext cx="12192000" cy="6866800"/>
          </a:xfrm>
          <a:prstGeom prst="rect">
            <a:avLst/>
          </a:prstGeom>
          <a:solidFill>
            <a:srgbClr val="CDE4C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" name="Google Shape;55;p13">
            <a:extLst>
              <a:ext uri="{FF2B5EF4-FFF2-40B4-BE49-F238E27FC236}">
                <a16:creationId xmlns:a16="http://schemas.microsoft.com/office/drawing/2014/main" id="{5A104252-2955-8911-29F9-01414E5000E6}"/>
              </a:ext>
            </a:extLst>
          </p:cNvPr>
          <p:cNvSpPr/>
          <p:nvPr userDrawn="1"/>
        </p:nvSpPr>
        <p:spPr>
          <a:xfrm>
            <a:off x="8767" y="167"/>
            <a:ext cx="12192000" cy="68668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" name="Google Shape;57;p13">
            <a:extLst>
              <a:ext uri="{FF2B5EF4-FFF2-40B4-BE49-F238E27FC236}">
                <a16:creationId xmlns:a16="http://schemas.microsoft.com/office/drawing/2014/main" id="{8FE61722-50A0-2A11-71E2-5127FC037087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668591" y="1049865"/>
            <a:ext cx="4854800" cy="1931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24985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s-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4;p13">
            <a:extLst>
              <a:ext uri="{FF2B5EF4-FFF2-40B4-BE49-F238E27FC236}">
                <a16:creationId xmlns:a16="http://schemas.microsoft.com/office/drawing/2014/main" id="{FCF774A3-C377-54AF-47D8-47AB8EE7E302}"/>
              </a:ext>
            </a:extLst>
          </p:cNvPr>
          <p:cNvSpPr/>
          <p:nvPr userDrawn="1"/>
        </p:nvSpPr>
        <p:spPr>
          <a:xfrm>
            <a:off x="-67" y="0"/>
            <a:ext cx="12192000" cy="6866800"/>
          </a:xfrm>
          <a:prstGeom prst="rect">
            <a:avLst/>
          </a:prstGeom>
          <a:solidFill>
            <a:srgbClr val="CDE4C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" name="Google Shape;55;p13">
            <a:extLst>
              <a:ext uri="{FF2B5EF4-FFF2-40B4-BE49-F238E27FC236}">
                <a16:creationId xmlns:a16="http://schemas.microsoft.com/office/drawing/2014/main" id="{5A104252-2955-8911-29F9-01414E5000E6}"/>
              </a:ext>
            </a:extLst>
          </p:cNvPr>
          <p:cNvSpPr/>
          <p:nvPr userDrawn="1"/>
        </p:nvSpPr>
        <p:spPr>
          <a:xfrm>
            <a:off x="8767" y="167"/>
            <a:ext cx="12192000" cy="68668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" name="Google Shape;57;p13">
            <a:extLst>
              <a:ext uri="{FF2B5EF4-FFF2-40B4-BE49-F238E27FC236}">
                <a16:creationId xmlns:a16="http://schemas.microsoft.com/office/drawing/2014/main" id="{8FE61722-50A0-2A11-71E2-5127FC037087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668591" y="1049865"/>
            <a:ext cx="4854800" cy="1931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62;p14">
            <a:extLst>
              <a:ext uri="{FF2B5EF4-FFF2-40B4-BE49-F238E27FC236}">
                <a16:creationId xmlns:a16="http://schemas.microsoft.com/office/drawing/2014/main" id="{CFE0A08D-6F4F-1414-5120-37B8F7A73A2D}"/>
              </a:ext>
            </a:extLst>
          </p:cNvPr>
          <p:cNvSpPr/>
          <p:nvPr userDrawn="1"/>
        </p:nvSpPr>
        <p:spPr>
          <a:xfrm>
            <a:off x="-67" y="0"/>
            <a:ext cx="12192000" cy="6866800"/>
          </a:xfrm>
          <a:prstGeom prst="rect">
            <a:avLst/>
          </a:prstGeom>
          <a:solidFill>
            <a:srgbClr val="CDE4C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" name="Google Shape;63;p14">
            <a:extLst>
              <a:ext uri="{FF2B5EF4-FFF2-40B4-BE49-F238E27FC236}">
                <a16:creationId xmlns:a16="http://schemas.microsoft.com/office/drawing/2014/main" id="{6311322B-AFEE-FAE1-8971-AD8B39FA10A6}"/>
              </a:ext>
            </a:extLst>
          </p:cNvPr>
          <p:cNvSpPr/>
          <p:nvPr userDrawn="1"/>
        </p:nvSpPr>
        <p:spPr>
          <a:xfrm>
            <a:off x="8767" y="167"/>
            <a:ext cx="12192000" cy="68668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9" name="Google Shape;64;p14">
            <a:extLst>
              <a:ext uri="{FF2B5EF4-FFF2-40B4-BE49-F238E27FC236}">
                <a16:creationId xmlns:a16="http://schemas.microsoft.com/office/drawing/2014/main" id="{96F93E50-0B2C-9EA4-649E-3CA34DF7BCB2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181199" y="1196467"/>
            <a:ext cx="3847135" cy="1530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07080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1;p15">
            <a:extLst>
              <a:ext uri="{FF2B5EF4-FFF2-40B4-BE49-F238E27FC236}">
                <a16:creationId xmlns:a16="http://schemas.microsoft.com/office/drawing/2014/main" id="{27AAC30E-4961-3A41-8C03-8960495A0F64}"/>
              </a:ext>
            </a:extLst>
          </p:cNvPr>
          <p:cNvSpPr/>
          <p:nvPr userDrawn="1"/>
        </p:nvSpPr>
        <p:spPr>
          <a:xfrm>
            <a:off x="0" y="6430500"/>
            <a:ext cx="12192000" cy="436000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8" name="Google Shape;72;p15">
            <a:extLst>
              <a:ext uri="{FF2B5EF4-FFF2-40B4-BE49-F238E27FC236}">
                <a16:creationId xmlns:a16="http://schemas.microsoft.com/office/drawing/2014/main" id="{09E901A8-063C-FE42-95E8-5F22A0B41ED4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67" y="6470324"/>
            <a:ext cx="2091268" cy="356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73;p15">
            <a:extLst>
              <a:ext uri="{FF2B5EF4-FFF2-40B4-BE49-F238E27FC236}">
                <a16:creationId xmlns:a16="http://schemas.microsoft.com/office/drawing/2014/main" id="{131ABFFA-FF56-7845-82B8-82D0942E1DB8}"/>
              </a:ext>
            </a:extLst>
          </p:cNvPr>
          <p:cNvPicPr preferRelativeResize="0"/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9911" y="6438815"/>
            <a:ext cx="1036255" cy="41577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75;p15">
            <a:extLst>
              <a:ext uri="{FF2B5EF4-FFF2-40B4-BE49-F238E27FC236}">
                <a16:creationId xmlns:a16="http://schemas.microsoft.com/office/drawing/2014/main" id="{A3E23C1B-17C2-AD4B-8C79-FC13BFB4302A}"/>
              </a:ext>
            </a:extLst>
          </p:cNvPr>
          <p:cNvSpPr/>
          <p:nvPr userDrawn="1"/>
        </p:nvSpPr>
        <p:spPr>
          <a:xfrm>
            <a:off x="368633" y="309833"/>
            <a:ext cx="10032800" cy="479200"/>
          </a:xfrm>
          <a:prstGeom prst="roundRect">
            <a:avLst>
              <a:gd name="adj" fmla="val 50000"/>
            </a:avLst>
          </a:prstGeom>
          <a:solidFill>
            <a:srgbClr val="76B82A"/>
          </a:solidFill>
          <a:ln w="19050" cap="flat" cmpd="sng">
            <a:solidFill>
              <a:srgbClr val="76B8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</a:endParaRPr>
          </a:p>
        </p:txBody>
      </p:sp>
      <p:sp>
        <p:nvSpPr>
          <p:cNvPr id="12" name="Google Shape;76;p15">
            <a:extLst>
              <a:ext uri="{FF2B5EF4-FFF2-40B4-BE49-F238E27FC236}">
                <a16:creationId xmlns:a16="http://schemas.microsoft.com/office/drawing/2014/main" id="{653CEF89-08C5-BE44-A987-A3C3AEA4E547}"/>
              </a:ext>
            </a:extLst>
          </p:cNvPr>
          <p:cNvSpPr/>
          <p:nvPr userDrawn="1"/>
        </p:nvSpPr>
        <p:spPr>
          <a:xfrm>
            <a:off x="197267" y="216033"/>
            <a:ext cx="666800" cy="666800"/>
          </a:xfrm>
          <a:prstGeom prst="ellipse">
            <a:avLst/>
          </a:prstGeom>
          <a:solidFill>
            <a:srgbClr val="FFFFFF"/>
          </a:solidFill>
          <a:ln w="28575" cap="flat" cmpd="sng">
            <a:solidFill>
              <a:srgbClr val="76B8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216621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userDrawn="1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4;p16">
            <a:extLst>
              <a:ext uri="{FF2B5EF4-FFF2-40B4-BE49-F238E27FC236}">
                <a16:creationId xmlns:a16="http://schemas.microsoft.com/office/drawing/2014/main" id="{F3569A82-A143-2144-9C8F-B0382F5492F4}"/>
              </a:ext>
            </a:extLst>
          </p:cNvPr>
          <p:cNvSpPr/>
          <p:nvPr userDrawn="1"/>
        </p:nvSpPr>
        <p:spPr>
          <a:xfrm>
            <a:off x="-67" y="0"/>
            <a:ext cx="12192000" cy="6866800"/>
          </a:xfrm>
          <a:prstGeom prst="rect">
            <a:avLst/>
          </a:prstGeom>
          <a:solidFill>
            <a:srgbClr val="CDE4C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" name="Google Shape;85;p16">
            <a:extLst>
              <a:ext uri="{FF2B5EF4-FFF2-40B4-BE49-F238E27FC236}">
                <a16:creationId xmlns:a16="http://schemas.microsoft.com/office/drawing/2014/main" id="{77934D10-1A92-E141-8055-054E99F1D155}"/>
              </a:ext>
            </a:extLst>
          </p:cNvPr>
          <p:cNvSpPr/>
          <p:nvPr userDrawn="1"/>
        </p:nvSpPr>
        <p:spPr>
          <a:xfrm>
            <a:off x="8767" y="167"/>
            <a:ext cx="12192000" cy="68668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8" name="Google Shape;86;p16">
            <a:extLst>
              <a:ext uri="{FF2B5EF4-FFF2-40B4-BE49-F238E27FC236}">
                <a16:creationId xmlns:a16="http://schemas.microsoft.com/office/drawing/2014/main" id="{57BE88E3-F6BC-3E46-AD26-8565AF9B4856}"/>
              </a:ext>
            </a:extLst>
          </p:cNvPr>
          <p:cNvPicPr preferRelativeResize="0"/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6483" y="610067"/>
            <a:ext cx="3276567" cy="13036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87;p16">
            <a:extLst>
              <a:ext uri="{FF2B5EF4-FFF2-40B4-BE49-F238E27FC236}">
                <a16:creationId xmlns:a16="http://schemas.microsoft.com/office/drawing/2014/main" id="{8E19E9AD-87D1-F64E-A8A3-6C248BFD6D17}"/>
              </a:ext>
            </a:extLst>
          </p:cNvPr>
          <p:cNvSpPr txBox="1"/>
          <p:nvPr userDrawn="1"/>
        </p:nvSpPr>
        <p:spPr>
          <a:xfrm>
            <a:off x="2647967" y="2131167"/>
            <a:ext cx="6913600" cy="40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3200" b="1" dirty="0">
                <a:solidFill>
                  <a:srgbClr val="76B82A"/>
                </a:solidFill>
                <a:latin typeface="Open Sans"/>
                <a:ea typeface="Open Sans"/>
                <a:cs typeface="Open Sans"/>
                <a:sym typeface="Open Sans"/>
              </a:rPr>
              <a:t>Contacts</a:t>
            </a:r>
            <a:endParaRPr sz="3200" b="1" dirty="0">
              <a:solidFill>
                <a:srgbClr val="76B82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133" b="1" dirty="0">
                <a:solidFill>
                  <a:srgbClr val="76B82A"/>
                </a:solidFill>
                <a:latin typeface="Open Sans"/>
                <a:ea typeface="Open Sans"/>
                <a:cs typeface="Open Sans"/>
                <a:sym typeface="Open Sans"/>
              </a:rPr>
              <a:t>Adresse</a:t>
            </a:r>
            <a:endParaRPr sz="2133" b="1" dirty="0">
              <a:solidFill>
                <a:srgbClr val="76B82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solidFill>
                  <a:srgbClr val="76B82A"/>
                </a:solidFill>
                <a:highlight>
                  <a:srgbClr val="FFFFFF"/>
                </a:highlight>
                <a:uFill>
                  <a:noFill/>
                </a:uFill>
                <a:latin typeface="Open Sans Medium"/>
                <a:ea typeface="Open Sans Medium"/>
                <a:cs typeface="Open Sans Medium"/>
                <a:sym typeface="Open Sans Mediu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60 ter Rue de Bellevue, 92100 Boulogne-Billancourt</a:t>
            </a:r>
            <a:endParaRPr sz="2400" dirty="0">
              <a:solidFill>
                <a:srgbClr val="76B82A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76B82A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133" b="1" dirty="0">
                <a:solidFill>
                  <a:srgbClr val="76B82A"/>
                </a:solidFill>
                <a:latin typeface="Open Sans"/>
                <a:ea typeface="Open Sans"/>
                <a:cs typeface="Open Sans"/>
                <a:sym typeface="Open Sans"/>
              </a:rPr>
              <a:t>Téléphone</a:t>
            </a:r>
            <a:endParaRPr sz="2133" b="1" dirty="0">
              <a:solidFill>
                <a:srgbClr val="76B82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solidFill>
                  <a:srgbClr val="76B82A"/>
                </a:solidFill>
                <a:highlight>
                  <a:srgbClr val="FFFFFF"/>
                </a:highlight>
                <a:uFill>
                  <a:noFill/>
                </a:uFill>
                <a:latin typeface="Open Sans SemiBold"/>
                <a:ea typeface="Open Sans SemiBold"/>
                <a:cs typeface="Open Sans SemiBold"/>
                <a:sym typeface="Open Sans SemiBol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01 46 10 97 50</a:t>
            </a:r>
            <a:endParaRPr sz="2400" dirty="0">
              <a:solidFill>
                <a:srgbClr val="76B82A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" sz="2133" b="1" dirty="0">
                <a:solidFill>
                  <a:srgbClr val="76B82A"/>
                </a:solidFill>
                <a:latin typeface="Open Sans"/>
                <a:ea typeface="Open Sans"/>
                <a:cs typeface="Open Sans"/>
                <a:sym typeface="Open Sans"/>
              </a:rPr>
              <a:t>Email</a:t>
            </a:r>
            <a:endParaRPr sz="2133" b="1" dirty="0">
              <a:solidFill>
                <a:srgbClr val="76B82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" sz="2400" u="sng" dirty="0">
                <a:solidFill>
                  <a:srgbClr val="0097A7"/>
                </a:solidFill>
                <a:highlight>
                  <a:srgbClr val="FFFFFF"/>
                </a:highlight>
                <a:latin typeface="Open Sans SemiBold"/>
                <a:ea typeface="Open Sans SemiBold"/>
                <a:cs typeface="Open Sans SemiBold"/>
                <a:sym typeface="Open Sans SemiBold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association@cyclamed.org</a:t>
            </a:r>
            <a:endParaRPr sz="2400" dirty="0">
              <a:solidFill>
                <a:srgbClr val="76B82A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133" b="1" dirty="0">
                <a:solidFill>
                  <a:srgbClr val="76B82A"/>
                </a:solidFill>
                <a:latin typeface="Open Sans"/>
                <a:ea typeface="Open Sans"/>
                <a:cs typeface="Open Sans"/>
                <a:sym typeface="Open Sans"/>
              </a:rPr>
              <a:t>Website</a:t>
            </a:r>
            <a:endParaRPr sz="2133" b="1" dirty="0">
              <a:solidFill>
                <a:srgbClr val="76B82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" sz="2400" u="sng" dirty="0">
                <a:solidFill>
                  <a:srgbClr val="0097A7"/>
                </a:solidFill>
                <a:latin typeface="Open Sans SemiBold"/>
                <a:ea typeface="Open Sans SemiBold"/>
                <a:cs typeface="Open Sans SemiBold"/>
                <a:sym typeface="Open Sans SemiBold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www.cyclamed.org</a:t>
            </a:r>
            <a:endParaRPr sz="2400" dirty="0">
              <a:solidFill>
                <a:srgbClr val="76B82A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867" dirty="0">
              <a:solidFill>
                <a:srgbClr val="76B82A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867" dirty="0">
              <a:solidFill>
                <a:srgbClr val="76B82A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</p:spTree>
    <p:extLst>
      <p:ext uri="{BB962C8B-B14F-4D97-AF65-F5344CB8AC3E}">
        <p14:creationId xmlns:p14="http://schemas.microsoft.com/office/powerpoint/2010/main" val="10240508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4" name="Google Shape;92;p17">
            <a:extLst>
              <a:ext uri="{FF2B5EF4-FFF2-40B4-BE49-F238E27FC236}">
                <a16:creationId xmlns:a16="http://schemas.microsoft.com/office/drawing/2014/main" id="{9087BC75-A73E-9C49-AD75-4EC670AD7AFF}"/>
              </a:ext>
            </a:extLst>
          </p:cNvPr>
          <p:cNvSpPr/>
          <p:nvPr userDrawn="1"/>
        </p:nvSpPr>
        <p:spPr>
          <a:xfrm>
            <a:off x="-67" y="0"/>
            <a:ext cx="12192000" cy="6866800"/>
          </a:xfrm>
          <a:prstGeom prst="rect">
            <a:avLst/>
          </a:prstGeom>
          <a:solidFill>
            <a:srgbClr val="CDE4C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" name="Google Shape;93;p17">
            <a:extLst>
              <a:ext uri="{FF2B5EF4-FFF2-40B4-BE49-F238E27FC236}">
                <a16:creationId xmlns:a16="http://schemas.microsoft.com/office/drawing/2014/main" id="{510E402B-36F2-D74D-AD6B-E03F61A943A2}"/>
              </a:ext>
            </a:extLst>
          </p:cNvPr>
          <p:cNvSpPr/>
          <p:nvPr userDrawn="1"/>
        </p:nvSpPr>
        <p:spPr>
          <a:xfrm>
            <a:off x="8767" y="167"/>
            <a:ext cx="12192000" cy="68668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" name="Google Shape;94;p17">
            <a:extLst>
              <a:ext uri="{FF2B5EF4-FFF2-40B4-BE49-F238E27FC236}">
                <a16:creationId xmlns:a16="http://schemas.microsoft.com/office/drawing/2014/main" id="{3CB0C49E-05D5-F140-A9A7-0F84DC5ED937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181199" y="1196467"/>
            <a:ext cx="3847135" cy="15306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95;p17">
            <a:extLst>
              <a:ext uri="{FF2B5EF4-FFF2-40B4-BE49-F238E27FC236}">
                <a16:creationId xmlns:a16="http://schemas.microsoft.com/office/drawing/2014/main" id="{86B7A6F6-0B8C-8B4C-B369-81CF365286D3}"/>
              </a:ext>
            </a:extLst>
          </p:cNvPr>
          <p:cNvSpPr txBox="1"/>
          <p:nvPr userDrawn="1"/>
        </p:nvSpPr>
        <p:spPr>
          <a:xfrm>
            <a:off x="2647968" y="3429000"/>
            <a:ext cx="6913600" cy="14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5333" b="1" dirty="0">
                <a:solidFill>
                  <a:srgbClr val="76B82A"/>
                </a:solidFill>
                <a:latin typeface="Open Sans"/>
                <a:ea typeface="Open Sans"/>
                <a:cs typeface="Open Sans"/>
                <a:sym typeface="Open Sans"/>
              </a:rPr>
              <a:t>MERCI !</a:t>
            </a:r>
            <a:endParaRPr sz="5333" b="1" dirty="0">
              <a:solidFill>
                <a:srgbClr val="0096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1169363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54;p13">
            <a:extLst>
              <a:ext uri="{FF2B5EF4-FFF2-40B4-BE49-F238E27FC236}">
                <a16:creationId xmlns:a16="http://schemas.microsoft.com/office/drawing/2014/main" id="{FE0F9286-2181-134E-B7DF-413AD4CB4097}"/>
              </a:ext>
            </a:extLst>
          </p:cNvPr>
          <p:cNvSpPr/>
          <p:nvPr userDrawn="1"/>
        </p:nvSpPr>
        <p:spPr>
          <a:xfrm>
            <a:off x="-67" y="0"/>
            <a:ext cx="12192000" cy="6866800"/>
          </a:xfrm>
          <a:prstGeom prst="rect">
            <a:avLst/>
          </a:prstGeom>
          <a:solidFill>
            <a:srgbClr val="CDE4C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" name="Google Shape;55;p13">
            <a:extLst>
              <a:ext uri="{FF2B5EF4-FFF2-40B4-BE49-F238E27FC236}">
                <a16:creationId xmlns:a16="http://schemas.microsoft.com/office/drawing/2014/main" id="{E0989866-20B2-2948-822E-3C7D2428C86C}"/>
              </a:ext>
            </a:extLst>
          </p:cNvPr>
          <p:cNvSpPr/>
          <p:nvPr userDrawn="1"/>
        </p:nvSpPr>
        <p:spPr>
          <a:xfrm>
            <a:off x="8767" y="167"/>
            <a:ext cx="12192000" cy="68668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" name="Google Shape;56;p13">
            <a:extLst>
              <a:ext uri="{FF2B5EF4-FFF2-40B4-BE49-F238E27FC236}">
                <a16:creationId xmlns:a16="http://schemas.microsoft.com/office/drawing/2014/main" id="{3D5DB6A5-683E-4349-AADF-9A8C29160FB9}"/>
              </a:ext>
            </a:extLst>
          </p:cNvPr>
          <p:cNvSpPr txBox="1"/>
          <p:nvPr userDrawn="1"/>
        </p:nvSpPr>
        <p:spPr>
          <a:xfrm>
            <a:off x="2920391" y="3565071"/>
            <a:ext cx="6351200" cy="14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3200" b="1" dirty="0">
                <a:solidFill>
                  <a:srgbClr val="76B82A"/>
                </a:solidFill>
                <a:latin typeface="Open Sans"/>
                <a:ea typeface="Open Sans"/>
                <a:cs typeface="Open Sans"/>
                <a:sym typeface="Open Sans"/>
              </a:rPr>
              <a:t>Titre principal</a:t>
            </a:r>
            <a:br>
              <a:rPr lang="fr" sz="3200" b="1" dirty="0">
                <a:solidFill>
                  <a:srgbClr val="76B82A"/>
                </a:solidFill>
                <a:latin typeface="Open Sans"/>
                <a:ea typeface="Open Sans"/>
                <a:cs typeface="Open Sans"/>
                <a:sym typeface="Open Sans"/>
              </a:rPr>
            </a:br>
            <a:br>
              <a:rPr lang="fr" sz="3200" b="1" dirty="0">
                <a:solidFill>
                  <a:srgbClr val="76B82A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fr" sz="3200" b="1" dirty="0">
                <a:solidFill>
                  <a:srgbClr val="009640"/>
                </a:solidFill>
                <a:latin typeface="Open Sans"/>
                <a:ea typeface="Open Sans"/>
                <a:cs typeface="Open Sans"/>
                <a:sym typeface="Open Sans"/>
              </a:rPr>
              <a:t>Sous-titre</a:t>
            </a:r>
            <a:endParaRPr sz="2400" b="1" dirty="0">
              <a:solidFill>
                <a:srgbClr val="0096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" name="Google Shape;57;p13">
            <a:extLst>
              <a:ext uri="{FF2B5EF4-FFF2-40B4-BE49-F238E27FC236}">
                <a16:creationId xmlns:a16="http://schemas.microsoft.com/office/drawing/2014/main" id="{AF720B83-E733-804F-A8D3-1D067101710E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668591" y="1049865"/>
            <a:ext cx="4854800" cy="1931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49719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;p14">
            <a:extLst>
              <a:ext uri="{FF2B5EF4-FFF2-40B4-BE49-F238E27FC236}">
                <a16:creationId xmlns:a16="http://schemas.microsoft.com/office/drawing/2014/main" id="{1A1FAB5F-6720-7D42-9968-19067517632E}"/>
              </a:ext>
            </a:extLst>
          </p:cNvPr>
          <p:cNvSpPr/>
          <p:nvPr userDrawn="1"/>
        </p:nvSpPr>
        <p:spPr>
          <a:xfrm>
            <a:off x="-67" y="0"/>
            <a:ext cx="12192000" cy="6866800"/>
          </a:xfrm>
          <a:prstGeom prst="rect">
            <a:avLst/>
          </a:prstGeom>
          <a:solidFill>
            <a:srgbClr val="CDE4C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" name="Google Shape;63;p14">
            <a:extLst>
              <a:ext uri="{FF2B5EF4-FFF2-40B4-BE49-F238E27FC236}">
                <a16:creationId xmlns:a16="http://schemas.microsoft.com/office/drawing/2014/main" id="{7CE55F42-24A2-C94B-98A8-FD09A3947223}"/>
              </a:ext>
            </a:extLst>
          </p:cNvPr>
          <p:cNvSpPr/>
          <p:nvPr userDrawn="1"/>
        </p:nvSpPr>
        <p:spPr>
          <a:xfrm>
            <a:off x="8767" y="167"/>
            <a:ext cx="12192000" cy="68668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" name="Google Shape;64;p14">
            <a:extLst>
              <a:ext uri="{FF2B5EF4-FFF2-40B4-BE49-F238E27FC236}">
                <a16:creationId xmlns:a16="http://schemas.microsoft.com/office/drawing/2014/main" id="{CA395F36-F0A1-B443-9064-9194AD24FA83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181199" y="1196467"/>
            <a:ext cx="3847135" cy="15306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65;p14">
            <a:extLst>
              <a:ext uri="{FF2B5EF4-FFF2-40B4-BE49-F238E27FC236}">
                <a16:creationId xmlns:a16="http://schemas.microsoft.com/office/drawing/2014/main" id="{AE756EAA-1FC5-3C45-8205-891C69AEA13A}"/>
              </a:ext>
            </a:extLst>
          </p:cNvPr>
          <p:cNvSpPr txBox="1"/>
          <p:nvPr userDrawn="1"/>
        </p:nvSpPr>
        <p:spPr>
          <a:xfrm>
            <a:off x="2920391" y="3429004"/>
            <a:ext cx="6351200" cy="14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3200" b="1">
                <a:solidFill>
                  <a:srgbClr val="76B82A"/>
                </a:solidFill>
                <a:latin typeface="Open Sans"/>
                <a:ea typeface="Open Sans"/>
                <a:cs typeface="Open Sans"/>
                <a:sym typeface="Open Sans"/>
              </a:rPr>
              <a:t>Titre chapitre </a:t>
            </a:r>
            <a:endParaRPr sz="2400" b="1">
              <a:solidFill>
                <a:srgbClr val="0096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7716700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e 15">
            <a:extLst>
              <a:ext uri="{FF2B5EF4-FFF2-40B4-BE49-F238E27FC236}">
                <a16:creationId xmlns:a16="http://schemas.microsoft.com/office/drawing/2014/main" id="{BCAD8E8D-8CD7-5C7F-3761-C0A0ACF1913C}"/>
              </a:ext>
            </a:extLst>
          </p:cNvPr>
          <p:cNvGrpSpPr/>
          <p:nvPr userDrawn="1"/>
        </p:nvGrpSpPr>
        <p:grpSpPr>
          <a:xfrm>
            <a:off x="20099" y="48445"/>
            <a:ext cx="12165684" cy="6772231"/>
            <a:chOff x="20099" y="48445"/>
            <a:chExt cx="12165684" cy="6772231"/>
          </a:xfrm>
        </p:grpSpPr>
        <p:pic>
          <p:nvPicPr>
            <p:cNvPr id="3" name="Image 2" descr="Une image contenant noir et blanc, carte, monochrome">
              <a:extLst>
                <a:ext uri="{FF2B5EF4-FFF2-40B4-BE49-F238E27FC236}">
                  <a16:creationId xmlns:a16="http://schemas.microsoft.com/office/drawing/2014/main" id="{BEB82138-3516-470F-F620-D5528882D8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99" y="48445"/>
              <a:ext cx="12165684" cy="6772231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4" name="Encre 3">
                  <a:extLst>
                    <a:ext uri="{FF2B5EF4-FFF2-40B4-BE49-F238E27FC236}">
                      <a16:creationId xmlns:a16="http://schemas.microsoft.com/office/drawing/2014/main" id="{D38CDA8C-7775-ED4F-CA1D-7DE455A27399}"/>
                    </a:ext>
                  </a:extLst>
                </p14:cNvPr>
                <p14:cNvContentPartPr/>
                <p14:nvPr userDrawn="1"/>
              </p14:nvContentPartPr>
              <p14:xfrm>
                <a:off x="3702630" y="2781019"/>
                <a:ext cx="360" cy="360"/>
              </p14:xfrm>
            </p:contentPart>
          </mc:Choice>
          <mc:Fallback xmlns="">
            <p:pic>
              <p:nvPicPr>
                <p:cNvPr id="4" name="Encre 3">
                  <a:extLst>
                    <a:ext uri="{FF2B5EF4-FFF2-40B4-BE49-F238E27FC236}">
                      <a16:creationId xmlns:a16="http://schemas.microsoft.com/office/drawing/2014/main" id="{D38CDA8C-7775-ED4F-CA1D-7DE455A27399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684990" y="2745379"/>
                  <a:ext cx="36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" name="Encre 4">
                  <a:extLst>
                    <a:ext uri="{FF2B5EF4-FFF2-40B4-BE49-F238E27FC236}">
                      <a16:creationId xmlns:a16="http://schemas.microsoft.com/office/drawing/2014/main" id="{9F6AE2EA-6025-5B72-2C66-93A2D90E4DE1}"/>
                    </a:ext>
                  </a:extLst>
                </p14:cNvPr>
                <p14:cNvContentPartPr/>
                <p14:nvPr userDrawn="1"/>
              </p14:nvContentPartPr>
              <p14:xfrm>
                <a:off x="7246260" y="3931980"/>
                <a:ext cx="360" cy="360"/>
              </p14:xfrm>
            </p:contentPart>
          </mc:Choice>
          <mc:Fallback xmlns="">
            <p:pic>
              <p:nvPicPr>
                <p:cNvPr id="5" name="Encre 4">
                  <a:extLst>
                    <a:ext uri="{FF2B5EF4-FFF2-40B4-BE49-F238E27FC236}">
                      <a16:creationId xmlns:a16="http://schemas.microsoft.com/office/drawing/2014/main" id="{9F6AE2EA-6025-5B72-2C66-93A2D90E4DE1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228620" y="3895980"/>
                  <a:ext cx="36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Encre 5">
                  <a:extLst>
                    <a:ext uri="{FF2B5EF4-FFF2-40B4-BE49-F238E27FC236}">
                      <a16:creationId xmlns:a16="http://schemas.microsoft.com/office/drawing/2014/main" id="{D3E24F62-F457-46D8-115E-138DA74F1F75}"/>
                    </a:ext>
                  </a:extLst>
                </p14:cNvPr>
                <p14:cNvContentPartPr/>
                <p14:nvPr userDrawn="1"/>
              </p14:nvContentPartPr>
              <p14:xfrm>
                <a:off x="7483410" y="4336850"/>
                <a:ext cx="360" cy="360"/>
              </p14:xfrm>
            </p:contentPart>
          </mc:Choice>
          <mc:Fallback xmlns="">
            <p:pic>
              <p:nvPicPr>
                <p:cNvPr id="6" name="Encre 5">
                  <a:extLst>
                    <a:ext uri="{FF2B5EF4-FFF2-40B4-BE49-F238E27FC236}">
                      <a16:creationId xmlns:a16="http://schemas.microsoft.com/office/drawing/2014/main" id="{D3E24F62-F457-46D8-115E-138DA74F1F75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465410" y="4301210"/>
                  <a:ext cx="36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0" name="Encre 9">
                  <a:extLst>
                    <a:ext uri="{FF2B5EF4-FFF2-40B4-BE49-F238E27FC236}">
                      <a16:creationId xmlns:a16="http://schemas.microsoft.com/office/drawing/2014/main" id="{A94702BE-AC49-2883-32CD-4F06BB5D3E9E}"/>
                    </a:ext>
                  </a:extLst>
                </p14:cNvPr>
                <p14:cNvContentPartPr/>
                <p14:nvPr userDrawn="1"/>
              </p14:nvContentPartPr>
              <p14:xfrm>
                <a:off x="4006800" y="3247850"/>
                <a:ext cx="360" cy="360"/>
              </p14:xfrm>
            </p:contentPart>
          </mc:Choice>
          <mc:Fallback xmlns="">
            <p:pic>
              <p:nvPicPr>
                <p:cNvPr id="10" name="Encre 9">
                  <a:extLst>
                    <a:ext uri="{FF2B5EF4-FFF2-40B4-BE49-F238E27FC236}">
                      <a16:creationId xmlns:a16="http://schemas.microsoft.com/office/drawing/2014/main" id="{A94702BE-AC49-2883-32CD-4F06BB5D3E9E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988800" y="3211850"/>
                  <a:ext cx="36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3" name="Encre 12">
                  <a:extLst>
                    <a:ext uri="{FF2B5EF4-FFF2-40B4-BE49-F238E27FC236}">
                      <a16:creationId xmlns:a16="http://schemas.microsoft.com/office/drawing/2014/main" id="{9708128E-91D3-9A17-AA3E-4E2D41E874FF}"/>
                    </a:ext>
                  </a:extLst>
                </p14:cNvPr>
                <p14:cNvContentPartPr/>
                <p14:nvPr userDrawn="1"/>
              </p14:nvContentPartPr>
              <p14:xfrm>
                <a:off x="3843259" y="1500116"/>
                <a:ext cx="360" cy="360"/>
              </p14:xfrm>
            </p:contentPart>
          </mc:Choice>
          <mc:Fallback xmlns="">
            <p:pic>
              <p:nvPicPr>
                <p:cNvPr id="13" name="Encre 12">
                  <a:extLst>
                    <a:ext uri="{FF2B5EF4-FFF2-40B4-BE49-F238E27FC236}">
                      <a16:creationId xmlns:a16="http://schemas.microsoft.com/office/drawing/2014/main" id="{9708128E-91D3-9A17-AA3E-4E2D41E874FF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825259" y="1464116"/>
                  <a:ext cx="36000" cy="7200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DAFD15B5-D0B6-1134-E85B-1B86DF9F02FA}"/>
                </a:ext>
              </a:extLst>
            </p:cNvPr>
            <p:cNvSpPr/>
            <p:nvPr userDrawn="1"/>
          </p:nvSpPr>
          <p:spPr>
            <a:xfrm>
              <a:off x="5748337" y="1455919"/>
              <a:ext cx="132630" cy="145549"/>
            </a:xfrm>
            <a:prstGeom prst="ellipse">
              <a:avLst/>
            </a:prstGeom>
            <a:solidFill>
              <a:srgbClr val="00FF0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" name="Google Shape;71;p15">
            <a:extLst>
              <a:ext uri="{FF2B5EF4-FFF2-40B4-BE49-F238E27FC236}">
                <a16:creationId xmlns:a16="http://schemas.microsoft.com/office/drawing/2014/main" id="{27AAC30E-4961-3A41-8C03-8960495A0F64}"/>
              </a:ext>
            </a:extLst>
          </p:cNvPr>
          <p:cNvSpPr/>
          <p:nvPr userDrawn="1"/>
        </p:nvSpPr>
        <p:spPr>
          <a:xfrm>
            <a:off x="0" y="6430500"/>
            <a:ext cx="12192000" cy="436000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8" name="Google Shape;72;p15">
            <a:extLst>
              <a:ext uri="{FF2B5EF4-FFF2-40B4-BE49-F238E27FC236}">
                <a16:creationId xmlns:a16="http://schemas.microsoft.com/office/drawing/2014/main" id="{09E901A8-063C-FE42-95E8-5F22A0B41ED4}"/>
              </a:ext>
            </a:extLst>
          </p:cNvPr>
          <p:cNvPicPr preferRelativeResize="0"/>
          <p:nvPr userDrawn="1"/>
        </p:nvPicPr>
        <p:blipFill rotWithShape="1">
          <a:blip r:embed="rId10">
            <a:alphaModFix/>
          </a:blip>
          <a:srcRect/>
          <a:stretch/>
        </p:blipFill>
        <p:spPr>
          <a:xfrm>
            <a:off x="51467" y="6470324"/>
            <a:ext cx="2091268" cy="356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73;p15">
            <a:extLst>
              <a:ext uri="{FF2B5EF4-FFF2-40B4-BE49-F238E27FC236}">
                <a16:creationId xmlns:a16="http://schemas.microsoft.com/office/drawing/2014/main" id="{131ABFFA-FF56-7845-82B8-82D0942E1DB8}"/>
              </a:ext>
            </a:extLst>
          </p:cNvPr>
          <p:cNvPicPr preferRelativeResize="0"/>
          <p:nvPr userDrawn="1"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1000059" y="6484292"/>
            <a:ext cx="967827" cy="35105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75;p15">
            <a:extLst>
              <a:ext uri="{FF2B5EF4-FFF2-40B4-BE49-F238E27FC236}">
                <a16:creationId xmlns:a16="http://schemas.microsoft.com/office/drawing/2014/main" id="{A3E23C1B-17C2-AD4B-8C79-FC13BFB4302A}"/>
              </a:ext>
            </a:extLst>
          </p:cNvPr>
          <p:cNvSpPr/>
          <p:nvPr userDrawn="1"/>
        </p:nvSpPr>
        <p:spPr>
          <a:xfrm>
            <a:off x="368633" y="309833"/>
            <a:ext cx="10032800" cy="479200"/>
          </a:xfrm>
          <a:prstGeom prst="roundRect">
            <a:avLst>
              <a:gd name="adj" fmla="val 50000"/>
            </a:avLst>
          </a:prstGeom>
          <a:solidFill>
            <a:srgbClr val="76B82A"/>
          </a:solidFill>
          <a:ln w="19050" cap="flat" cmpd="sng">
            <a:solidFill>
              <a:srgbClr val="76B8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</a:endParaRPr>
          </a:p>
        </p:txBody>
      </p:sp>
      <p:sp>
        <p:nvSpPr>
          <p:cNvPr id="12" name="Google Shape;76;p15">
            <a:extLst>
              <a:ext uri="{FF2B5EF4-FFF2-40B4-BE49-F238E27FC236}">
                <a16:creationId xmlns:a16="http://schemas.microsoft.com/office/drawing/2014/main" id="{653CEF89-08C5-BE44-A987-A3C3AEA4E547}"/>
              </a:ext>
            </a:extLst>
          </p:cNvPr>
          <p:cNvSpPr/>
          <p:nvPr userDrawn="1"/>
        </p:nvSpPr>
        <p:spPr>
          <a:xfrm>
            <a:off x="197267" y="216033"/>
            <a:ext cx="666800" cy="666800"/>
          </a:xfrm>
          <a:prstGeom prst="ellipse">
            <a:avLst/>
          </a:prstGeom>
          <a:solidFill>
            <a:srgbClr val="FFFFFF"/>
          </a:solidFill>
          <a:ln w="28575" cap="flat" cmpd="sng">
            <a:solidFill>
              <a:srgbClr val="76B8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196994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4" name="Google Shape;92;p17">
            <a:extLst>
              <a:ext uri="{FF2B5EF4-FFF2-40B4-BE49-F238E27FC236}">
                <a16:creationId xmlns:a16="http://schemas.microsoft.com/office/drawing/2014/main" id="{9087BC75-A73E-9C49-AD75-4EC670AD7AFF}"/>
              </a:ext>
            </a:extLst>
          </p:cNvPr>
          <p:cNvSpPr/>
          <p:nvPr userDrawn="1"/>
        </p:nvSpPr>
        <p:spPr>
          <a:xfrm>
            <a:off x="-67" y="0"/>
            <a:ext cx="12192000" cy="6866800"/>
          </a:xfrm>
          <a:prstGeom prst="rect">
            <a:avLst/>
          </a:prstGeom>
          <a:solidFill>
            <a:srgbClr val="CDE4C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" name="Google Shape;93;p17">
            <a:extLst>
              <a:ext uri="{FF2B5EF4-FFF2-40B4-BE49-F238E27FC236}">
                <a16:creationId xmlns:a16="http://schemas.microsoft.com/office/drawing/2014/main" id="{510E402B-36F2-D74D-AD6B-E03F61A943A2}"/>
              </a:ext>
            </a:extLst>
          </p:cNvPr>
          <p:cNvSpPr/>
          <p:nvPr userDrawn="1"/>
        </p:nvSpPr>
        <p:spPr>
          <a:xfrm>
            <a:off x="8767" y="167"/>
            <a:ext cx="12192000" cy="68668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" name="Google Shape;94;p17">
            <a:extLst>
              <a:ext uri="{FF2B5EF4-FFF2-40B4-BE49-F238E27FC236}">
                <a16:creationId xmlns:a16="http://schemas.microsoft.com/office/drawing/2014/main" id="{3CB0C49E-05D5-F140-A9A7-0F84DC5ED937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181199" y="1196467"/>
            <a:ext cx="3847135" cy="15306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95;p17">
            <a:extLst>
              <a:ext uri="{FF2B5EF4-FFF2-40B4-BE49-F238E27FC236}">
                <a16:creationId xmlns:a16="http://schemas.microsoft.com/office/drawing/2014/main" id="{86B7A6F6-0B8C-8B4C-B369-81CF365286D3}"/>
              </a:ext>
            </a:extLst>
          </p:cNvPr>
          <p:cNvSpPr txBox="1"/>
          <p:nvPr userDrawn="1"/>
        </p:nvSpPr>
        <p:spPr>
          <a:xfrm>
            <a:off x="2647968" y="3429000"/>
            <a:ext cx="6913600" cy="14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5333" b="1" dirty="0">
                <a:solidFill>
                  <a:srgbClr val="76B82A"/>
                </a:solidFill>
                <a:latin typeface="Open Sans"/>
                <a:ea typeface="Open Sans"/>
                <a:cs typeface="Open Sans"/>
                <a:sym typeface="Open Sans"/>
              </a:rPr>
              <a:t>MERCI !</a:t>
            </a:r>
            <a:endParaRPr sz="5333" b="1" dirty="0">
              <a:solidFill>
                <a:srgbClr val="0096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6501251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us-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4;p13">
            <a:extLst>
              <a:ext uri="{FF2B5EF4-FFF2-40B4-BE49-F238E27FC236}">
                <a16:creationId xmlns:a16="http://schemas.microsoft.com/office/drawing/2014/main" id="{FCF774A3-C377-54AF-47D8-47AB8EE7E302}"/>
              </a:ext>
            </a:extLst>
          </p:cNvPr>
          <p:cNvSpPr/>
          <p:nvPr userDrawn="1"/>
        </p:nvSpPr>
        <p:spPr>
          <a:xfrm>
            <a:off x="-67" y="0"/>
            <a:ext cx="12192000" cy="6866800"/>
          </a:xfrm>
          <a:prstGeom prst="rect">
            <a:avLst/>
          </a:prstGeom>
          <a:solidFill>
            <a:srgbClr val="CDE4C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" name="Google Shape;55;p13">
            <a:extLst>
              <a:ext uri="{FF2B5EF4-FFF2-40B4-BE49-F238E27FC236}">
                <a16:creationId xmlns:a16="http://schemas.microsoft.com/office/drawing/2014/main" id="{5A104252-2955-8911-29F9-01414E5000E6}"/>
              </a:ext>
            </a:extLst>
          </p:cNvPr>
          <p:cNvSpPr/>
          <p:nvPr userDrawn="1"/>
        </p:nvSpPr>
        <p:spPr>
          <a:xfrm>
            <a:off x="8767" y="167"/>
            <a:ext cx="12192000" cy="68668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" name="Google Shape;57;p13">
            <a:extLst>
              <a:ext uri="{FF2B5EF4-FFF2-40B4-BE49-F238E27FC236}">
                <a16:creationId xmlns:a16="http://schemas.microsoft.com/office/drawing/2014/main" id="{8FE61722-50A0-2A11-71E2-5127FC037087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668591" y="1049865"/>
            <a:ext cx="4854800" cy="1931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62;p14">
            <a:extLst>
              <a:ext uri="{FF2B5EF4-FFF2-40B4-BE49-F238E27FC236}">
                <a16:creationId xmlns:a16="http://schemas.microsoft.com/office/drawing/2014/main" id="{CFE0A08D-6F4F-1414-5120-37B8F7A73A2D}"/>
              </a:ext>
            </a:extLst>
          </p:cNvPr>
          <p:cNvSpPr/>
          <p:nvPr userDrawn="1"/>
        </p:nvSpPr>
        <p:spPr>
          <a:xfrm>
            <a:off x="-67" y="0"/>
            <a:ext cx="12192000" cy="6866800"/>
          </a:xfrm>
          <a:prstGeom prst="rect">
            <a:avLst/>
          </a:prstGeom>
          <a:solidFill>
            <a:srgbClr val="CDE4C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" name="Google Shape;63;p14">
            <a:extLst>
              <a:ext uri="{FF2B5EF4-FFF2-40B4-BE49-F238E27FC236}">
                <a16:creationId xmlns:a16="http://schemas.microsoft.com/office/drawing/2014/main" id="{6311322B-AFEE-FAE1-8971-AD8B39FA10A6}"/>
              </a:ext>
            </a:extLst>
          </p:cNvPr>
          <p:cNvSpPr/>
          <p:nvPr userDrawn="1"/>
        </p:nvSpPr>
        <p:spPr>
          <a:xfrm>
            <a:off x="8767" y="167"/>
            <a:ext cx="12192000" cy="68668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9" name="Google Shape;64;p14">
            <a:extLst>
              <a:ext uri="{FF2B5EF4-FFF2-40B4-BE49-F238E27FC236}">
                <a16:creationId xmlns:a16="http://schemas.microsoft.com/office/drawing/2014/main" id="{96F93E50-0B2C-9EA4-649E-3CA34DF7BCB2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181201" y="1196467"/>
            <a:ext cx="3847135" cy="1530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7180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ABD0AF-E631-B6A2-FA62-136D7D4B8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FC00FB8-97DD-FC7D-26D4-7AAE08A8C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DDBCF-EEA3-4CBB-BA5D-6A7EC5452DCC}" type="datetimeFigureOut">
              <a:rPr lang="fr-FR" smtClean="0"/>
              <a:t>19/12/2025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06E503E-E805-F5E2-15C1-6F484AFD0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A171C84-DDC1-2812-A1D4-499638E5D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F2806-E2AA-4463-B6D5-6878CB17FB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8526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DCB03D1-944D-B7FB-D772-9E3F27B12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DDBCF-EEA3-4CBB-BA5D-6A7EC5452DCC}" type="datetimeFigureOut">
              <a:rPr lang="fr-FR" smtClean="0"/>
              <a:t>19/12/2025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8BECCC1-150E-2E75-47F5-E7008A2CD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CB64A78-F862-2758-0E76-0989974B8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F2806-E2AA-4463-B6D5-6878CB17FB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0830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8B2CA0-AE5C-D638-828D-B10704D3A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B48F2CE-35F1-24AB-79DF-D701FFF48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E0290BA-DFB6-5923-CC91-3AD1AB988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B8367B3-111A-08A8-E0D5-4D64DEB9C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DDBCF-EEA3-4CBB-BA5D-6A7EC5452DCC}" type="datetimeFigureOut">
              <a:rPr lang="fr-FR" smtClean="0"/>
              <a:t>19/12/2025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E858DD1-4394-1DE3-51F1-B408150A5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B31E277-35F9-A2B4-DC73-EC6EA520C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F2806-E2AA-4463-B6D5-6878CB17FB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2937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6B4B30-0546-1CDF-68FF-572B56E45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9B65CC0-60BA-F338-37F6-D29D40B3F5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AAA0812-AD4E-DCFE-7DE3-A59F3C3CF1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7FBBB36-B249-18B6-456A-56C5D7300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DDBCF-EEA3-4CBB-BA5D-6A7EC5452DCC}" type="datetimeFigureOut">
              <a:rPr lang="fr-FR" smtClean="0"/>
              <a:t>19/12/2025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B637BA8-FA0C-7FEF-AB46-549238D04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8799A74-849B-07EA-C9C9-D86311F5F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F2806-E2AA-4463-B6D5-6878CB17FB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2366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206778A-BFDF-D6CA-163B-172DA55F2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ECDF655-B86E-7871-3877-B0C7013AB7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66B744D-78B2-2145-7E15-B3B426B285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F2DDBCF-EEA3-4CBB-BA5D-6A7EC5452DCC}" type="datetimeFigureOut">
              <a:rPr lang="fr-FR" smtClean="0"/>
              <a:t>19/12/2025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F59CD63-8857-5CC9-4A2D-9EAFE68771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9C50970-6EE7-ABC2-A813-7683D4D816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CCF2806-E2AA-4463-B6D5-6878CB17FB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3327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BEA0FA-367B-4649-9640-090FF8CE32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18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4" r:id="rId19"/>
    <p:sldLayoutId id="2147483685" r:id="rId20"/>
    <p:sldLayoutId id="2147483688" r:id="rId21"/>
    <p:sldLayoutId id="2147483689" r:id="rId22"/>
    <p:sldLayoutId id="2147483690" r:id="rId23"/>
    <p:sldLayoutId id="2147483691" r:id="rId24"/>
    <p:sldLayoutId id="2147483692" r:id="rId25"/>
    <p:sldLayoutId id="2147483693" r:id="rId26"/>
    <p:sldLayoutId id="2147483694" r:id="rId27"/>
    <p:sldLayoutId id="2147483695" r:id="rId28"/>
    <p:sldLayoutId id="2147483696" r:id="rId29"/>
    <p:sldLayoutId id="2147483697" r:id="rId30"/>
    <p:sldLayoutId id="2147483701" r:id="rId31"/>
    <p:sldLayoutId id="2147483704" r:id="rId32"/>
    <p:sldLayoutId id="2147483707" r:id="rId33"/>
    <p:sldLayoutId id="2147483710" r:id="rId34"/>
    <p:sldLayoutId id="2147483711" r:id="rId35"/>
    <p:sldLayoutId id="2147483713" r:id="rId36"/>
    <p:sldLayoutId id="2147483863" r:id="rId37"/>
    <p:sldLayoutId id="2147483864" r:id="rId3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73;p15">
            <a:extLst>
              <a:ext uri="{FF2B5EF4-FFF2-40B4-BE49-F238E27FC236}">
                <a16:creationId xmlns:a16="http://schemas.microsoft.com/office/drawing/2014/main" id="{5196CE51-08E1-CC1E-04DC-4392D7AB1CB5}"/>
              </a:ext>
            </a:extLst>
          </p:cNvPr>
          <p:cNvPicPr preferRelativeResize="0"/>
          <p:nvPr userDrawn="1"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2583" y="6464147"/>
            <a:ext cx="981616" cy="3938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40268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60733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8.png"/><Relationship Id="rId5" Type="http://schemas.openxmlformats.org/officeDocument/2006/relationships/image" Target="../media/image37.gif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2.xml"/><Relationship Id="rId4" Type="http://schemas.openxmlformats.org/officeDocument/2006/relationships/chart" Target="../charts/char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9.xml"/><Relationship Id="rId4" Type="http://schemas.openxmlformats.org/officeDocument/2006/relationships/chart" Target="../charts/char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9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51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50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53.jpeg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chart" Target="../charts/chart7.xml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56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13" Type="http://schemas.openxmlformats.org/officeDocument/2006/relationships/image" Target="../media/image70.png"/><Relationship Id="rId18" Type="http://schemas.openxmlformats.org/officeDocument/2006/relationships/image" Target="../media/image74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svg"/><Relationship Id="rId17" Type="http://schemas.openxmlformats.org/officeDocument/2006/relationships/image" Target="../media/image73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63.sv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5" Type="http://schemas.openxmlformats.org/officeDocument/2006/relationships/image" Target="../media/image72.jpeg"/><Relationship Id="rId10" Type="http://schemas.openxmlformats.org/officeDocument/2006/relationships/image" Target="../media/image67.svg"/><Relationship Id="rId4" Type="http://schemas.openxmlformats.org/officeDocument/2006/relationships/image" Target="../media/image61.svg"/><Relationship Id="rId9" Type="http://schemas.openxmlformats.org/officeDocument/2006/relationships/image" Target="../media/image66.png"/><Relationship Id="rId14" Type="http://schemas.openxmlformats.org/officeDocument/2006/relationships/image" Target="../media/image7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20.png"/><Relationship Id="rId7" Type="http://schemas.openxmlformats.org/officeDocument/2006/relationships/chart" Target="../charts/chart8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77.png"/><Relationship Id="rId11" Type="http://schemas.openxmlformats.org/officeDocument/2006/relationships/image" Target="../media/image56.png"/><Relationship Id="rId5" Type="http://schemas.openxmlformats.org/officeDocument/2006/relationships/image" Target="../media/image76.png"/><Relationship Id="rId10" Type="http://schemas.openxmlformats.org/officeDocument/2006/relationships/image" Target="../media/image80.png"/><Relationship Id="rId4" Type="http://schemas.openxmlformats.org/officeDocument/2006/relationships/image" Target="../media/image75.png"/><Relationship Id="rId9" Type="http://schemas.openxmlformats.org/officeDocument/2006/relationships/image" Target="../media/image79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83.png"/><Relationship Id="rId5" Type="http://schemas.openxmlformats.org/officeDocument/2006/relationships/image" Target="../media/image56.png"/><Relationship Id="rId4" Type="http://schemas.openxmlformats.org/officeDocument/2006/relationships/image" Target="../media/image82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chart" Target="../charts/chart10.xml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86.svg"/><Relationship Id="rId11" Type="http://schemas.openxmlformats.org/officeDocument/2006/relationships/image" Target="../media/image56.png"/><Relationship Id="rId5" Type="http://schemas.openxmlformats.org/officeDocument/2006/relationships/image" Target="../media/image85.png"/><Relationship Id="rId10" Type="http://schemas.openxmlformats.org/officeDocument/2006/relationships/image" Target="../media/image19.png"/><Relationship Id="rId4" Type="http://schemas.openxmlformats.org/officeDocument/2006/relationships/chart" Target="../charts/chart11.xml"/><Relationship Id="rId9" Type="http://schemas.openxmlformats.org/officeDocument/2006/relationships/image" Target="../media/image8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8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0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0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0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yclamed.org/cyclamed/espace-pro/#categories-collectivites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jpeg"/><Relationship Id="rId4" Type="http://schemas.openxmlformats.org/officeDocument/2006/relationships/image" Target="../media/image26.png"/><Relationship Id="rId9" Type="http://schemas.openxmlformats.org/officeDocument/2006/relationships/image" Target="../media/image3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9.xml"/><Relationship Id="rId4" Type="http://schemas.openxmlformats.org/officeDocument/2006/relationships/hyperlink" Target="https://www.cyclamed.org/cyclamed/espace-pro/#categories-collectivites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gif"/><Relationship Id="rId1" Type="http://schemas.openxmlformats.org/officeDocument/2006/relationships/slideLayout" Target="../slideLayouts/slideLayout4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33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34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35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5;p14">
            <a:extLst>
              <a:ext uri="{FF2B5EF4-FFF2-40B4-BE49-F238E27FC236}">
                <a16:creationId xmlns:a16="http://schemas.microsoft.com/office/drawing/2014/main" id="{4117E5A2-E72A-9922-1EA9-844DD5AC7D2E}"/>
              </a:ext>
            </a:extLst>
          </p:cNvPr>
          <p:cNvSpPr txBox="1"/>
          <p:nvPr/>
        </p:nvSpPr>
        <p:spPr>
          <a:xfrm>
            <a:off x="0" y="2718199"/>
            <a:ext cx="12192000" cy="2730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 defTabSz="1219170">
              <a:lnSpc>
                <a:spcPct val="90000"/>
              </a:lnSpc>
              <a:buClr>
                <a:srgbClr val="000000"/>
              </a:buClr>
            </a:pPr>
            <a:r>
              <a:rPr lang="fr-FR" sz="6600" dirty="0"/>
              <a:t> </a:t>
            </a:r>
            <a:endParaRPr lang="fr-FR" sz="3200" b="1" dirty="0">
              <a:solidFill>
                <a:srgbClr val="00B05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defTabSz="1219170">
              <a:lnSpc>
                <a:spcPct val="90000"/>
              </a:lnSpc>
              <a:buClr>
                <a:srgbClr val="000000"/>
              </a:buClr>
            </a:pPr>
            <a:r>
              <a:rPr lang="fr-FR" sz="32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PARIS</a:t>
            </a:r>
          </a:p>
          <a:p>
            <a:pPr algn="ctr" defTabSz="1219170">
              <a:lnSpc>
                <a:spcPct val="90000"/>
              </a:lnSpc>
              <a:buClr>
                <a:srgbClr val="000000"/>
              </a:buClr>
            </a:pPr>
            <a:endParaRPr lang="fr-FR" sz="3200" b="1" dirty="0">
              <a:solidFill>
                <a:srgbClr val="00B05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defTabSz="1219170">
              <a:lnSpc>
                <a:spcPct val="90000"/>
              </a:lnSpc>
              <a:buClr>
                <a:srgbClr val="000000"/>
              </a:buClr>
            </a:pPr>
            <a:endParaRPr lang="fr-FR" sz="1800" b="1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defTabSz="1219170">
              <a:lnSpc>
                <a:spcPct val="90000"/>
              </a:lnSpc>
              <a:buClr>
                <a:srgbClr val="000000"/>
              </a:buClr>
            </a:pPr>
            <a:r>
              <a:rPr lang="fr-FR" b="1" kern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27 novembre 2025 </a:t>
            </a:r>
            <a:endParaRPr sz="1867" b="1" kern="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8374345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5;p14">
            <a:extLst>
              <a:ext uri="{FF2B5EF4-FFF2-40B4-BE49-F238E27FC236}">
                <a16:creationId xmlns:a16="http://schemas.microsoft.com/office/drawing/2014/main" id="{4117E5A2-E72A-9922-1EA9-844DD5AC7D2E}"/>
              </a:ext>
            </a:extLst>
          </p:cNvPr>
          <p:cNvSpPr txBox="1"/>
          <p:nvPr/>
        </p:nvSpPr>
        <p:spPr>
          <a:xfrm>
            <a:off x="0" y="3188847"/>
            <a:ext cx="12191999" cy="14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76B82A"/>
                </a:solidFill>
                <a:latin typeface="Open Sans"/>
                <a:ea typeface="Open Sans"/>
                <a:cs typeface="Open Sans"/>
              </a:rPr>
              <a:t>Et les déchets issus de médicaments des professionnels 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3465C82-D2CC-A953-454C-E4ACF7879D2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2975" y="4198621"/>
            <a:ext cx="2514600" cy="230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232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/>
          <p:nvPr/>
        </p:nvSpPr>
        <p:spPr>
          <a:xfrm>
            <a:off x="0" y="6430500"/>
            <a:ext cx="12192000" cy="436000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72" name="Google Shape;72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467" y="6470324"/>
            <a:ext cx="2091268" cy="356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59913" y="6258841"/>
            <a:ext cx="1194329" cy="4792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/>
          <p:nvPr/>
        </p:nvSpPr>
        <p:spPr>
          <a:xfrm>
            <a:off x="197267" y="216033"/>
            <a:ext cx="666800" cy="666800"/>
          </a:xfrm>
          <a:prstGeom prst="ellipse">
            <a:avLst/>
          </a:prstGeom>
          <a:solidFill>
            <a:srgbClr val="FFFFFF"/>
          </a:solidFill>
          <a:ln w="28575" cap="flat" cmpd="sng">
            <a:solidFill>
              <a:srgbClr val="76B8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A985502C-E0AA-DE42-E58E-080324F058A3}"/>
              </a:ext>
            </a:extLst>
          </p:cNvPr>
          <p:cNvSpPr txBox="1">
            <a:spLocks/>
          </p:cNvSpPr>
          <p:nvPr/>
        </p:nvSpPr>
        <p:spPr>
          <a:xfrm>
            <a:off x="1035433" y="319582"/>
            <a:ext cx="11100816" cy="10027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5D30D5E5-3598-D49B-012F-DE97575DD21D}"/>
              </a:ext>
            </a:extLst>
          </p:cNvPr>
          <p:cNvSpPr txBox="1">
            <a:spLocks/>
          </p:cNvSpPr>
          <p:nvPr/>
        </p:nvSpPr>
        <p:spPr>
          <a:xfrm>
            <a:off x="907439" y="318797"/>
            <a:ext cx="7830321" cy="50619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Réponse</a:t>
            </a:r>
          </a:p>
        </p:txBody>
      </p:sp>
      <p:sp>
        <p:nvSpPr>
          <p:cNvPr id="4" name="Espace réservé du numéro de diapositive 1">
            <a:extLst>
              <a:ext uri="{FF2B5EF4-FFF2-40B4-BE49-F238E27FC236}">
                <a16:creationId xmlns:a16="http://schemas.microsoft.com/office/drawing/2014/main" id="{F59A28A2-3D66-4347-0C7E-9BADE4859983}"/>
              </a:ext>
            </a:extLst>
          </p:cNvPr>
          <p:cNvSpPr txBox="1">
            <a:spLocks/>
          </p:cNvSpPr>
          <p:nvPr/>
        </p:nvSpPr>
        <p:spPr>
          <a:xfrm>
            <a:off x="-14146" y="6470508"/>
            <a:ext cx="523812" cy="39677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fr-FR" sz="1867" b="0" i="0" u="none" strike="noStrike" kern="0" cap="none" spc="0" normalizeH="0" baseline="0" noProof="0">
                <a:ln>
                  <a:noFill/>
                </a:ln>
                <a:solidFill>
                  <a:srgbClr val="7DBC3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fr-FR" sz="1867" b="0" i="0" u="none" strike="noStrike" kern="0" cap="none" spc="0" normalizeH="0" baseline="0" noProof="0" dirty="0">
              <a:ln>
                <a:noFill/>
              </a:ln>
              <a:solidFill>
                <a:srgbClr val="7DBC3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969AAB79-CDF8-10A6-FCD7-A851F2A50A77}"/>
              </a:ext>
            </a:extLst>
          </p:cNvPr>
          <p:cNvGrpSpPr/>
          <p:nvPr/>
        </p:nvGrpSpPr>
        <p:grpSpPr>
          <a:xfrm>
            <a:off x="51467" y="824990"/>
            <a:ext cx="11398494" cy="4441327"/>
            <a:chOff x="18288" y="818229"/>
            <a:chExt cx="11398494" cy="4441327"/>
          </a:xfrm>
        </p:grpSpPr>
        <p:pic>
          <p:nvPicPr>
            <p:cNvPr id="13" name="Picture 2" descr="No Emoji GIF - No Emoji - Discover &amp; Share GIFs | Funny emoticons,  Emoticons emojis, Funny emoji">
              <a:extLst>
                <a:ext uri="{FF2B5EF4-FFF2-40B4-BE49-F238E27FC236}">
                  <a16:creationId xmlns:a16="http://schemas.microsoft.com/office/drawing/2014/main" id="{E4429AE2-79E4-2745-43DD-2DBADCC414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" y="2361042"/>
              <a:ext cx="2371725" cy="2371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37E8F26F-712F-2CF7-77B0-35A83F4198ED}"/>
                </a:ext>
              </a:extLst>
            </p:cNvPr>
            <p:cNvGrpSpPr/>
            <p:nvPr/>
          </p:nvGrpSpPr>
          <p:grpSpPr>
            <a:xfrm>
              <a:off x="1519570" y="818229"/>
              <a:ext cx="9897212" cy="4441327"/>
              <a:chOff x="6374467" y="1233350"/>
              <a:chExt cx="10737598" cy="4441327"/>
            </a:xfrm>
          </p:grpSpPr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394737EF-001A-584F-D804-C1F623158B62}"/>
                  </a:ext>
                </a:extLst>
              </p:cNvPr>
              <p:cNvSpPr txBox="1"/>
              <p:nvPr/>
            </p:nvSpPr>
            <p:spPr>
              <a:xfrm>
                <a:off x="6374467" y="1673582"/>
                <a:ext cx="10118494" cy="40010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E9192">
                        <a:lumMod val="50000"/>
                      </a:srgbClr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Les médicaments </a:t>
                </a:r>
                <a:r>
                  <a:rPr lang="fr-FR" sz="1600" b="1" dirty="0">
                    <a:solidFill>
                      <a:srgbClr val="8E9192">
                        <a:lumMod val="50000"/>
                      </a:srgb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périmés ou non utilisés </a:t>
                </a:r>
                <a:r>
                  <a:rPr kumimoji="0" lang="fr-F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E9192">
                        <a:lumMod val="50000"/>
                      </a:srgbClr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produits par  les professionnels de santé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600" b="0" i="0" u="sng" strike="noStrike" kern="1200" cap="none" spc="0" normalizeH="0" baseline="0" noProof="0" dirty="0">
                    <a:ln>
                      <a:noFill/>
                    </a:ln>
                    <a:solidFill>
                      <a:srgbClr val="8E9192">
                        <a:lumMod val="50000"/>
                      </a:srgbClr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ne rentrent pas dans le dispositif Cyclamed</a:t>
                </a:r>
                <a:r>
                  <a:rPr kumimoji="0" lang="fr-F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E9192">
                        <a:lumMod val="50000"/>
                      </a:srgbClr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. Ils sont considérés comme </a:t>
                </a:r>
                <a:r>
                  <a:rPr kumimoji="0" lang="fr-FR" sz="1600" b="0" i="0" u="sng" strike="noStrike" kern="1200" cap="none" spc="0" normalizeH="0" baseline="0" noProof="0" dirty="0">
                    <a:ln>
                      <a:noFill/>
                    </a:ln>
                    <a:solidFill>
                      <a:srgbClr val="8E9192">
                        <a:lumMod val="50000"/>
                      </a:srgbClr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des déchets industriels</a:t>
                </a:r>
                <a:r>
                  <a:rPr kumimoji="0" lang="fr-F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E9192">
                        <a:lumMod val="50000"/>
                      </a:srgbClr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8E9192">
                      <a:lumMod val="50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8E9192">
                      <a:lumMod val="50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marL="742950" marR="0" lvl="1" indent="-285750" algn="l" defTabSz="914400" rtl="0" eaLnBrk="1" fontAlgn="auto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fr-F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E9192">
                        <a:lumMod val="50000"/>
                      </a:srgbClr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Les </a:t>
                </a:r>
                <a:r>
                  <a:rPr kumimoji="0" lang="fr-F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E9192">
                        <a:lumMod val="50000"/>
                      </a:srgbClr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hôpitaux / PUI </a:t>
                </a:r>
              </a:p>
              <a:p>
                <a:pPr marL="742950" marR="0" lvl="1" indent="-285750" algn="l" defTabSz="914400" rtl="0" eaLnBrk="1" fontAlgn="auto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fr-F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E9192">
                        <a:lumMod val="50000"/>
                      </a:srgbClr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Les </a:t>
                </a:r>
                <a:r>
                  <a:rPr kumimoji="0" lang="fr-F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E9192">
                        <a:lumMod val="50000"/>
                      </a:srgbClr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officines de pharmacie</a:t>
                </a:r>
                <a:endPara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8E9192">
                      <a:lumMod val="50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marL="742950" marR="0" lvl="1" indent="-285750" algn="l" defTabSz="914400" rtl="0" eaLnBrk="1" fontAlgn="auto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fr-F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E9192">
                        <a:lumMod val="50000"/>
                      </a:srgbClr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Les</a:t>
                </a:r>
                <a:r>
                  <a:rPr kumimoji="0" lang="fr-F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E9192">
                        <a:lumMod val="50000"/>
                      </a:srgbClr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grossistes-répartiteurs</a:t>
                </a:r>
                <a:endPara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8E9192">
                      <a:lumMod val="50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marL="742950" marR="0" lvl="1" indent="-285750" algn="l" defTabSz="914400" rtl="0" eaLnBrk="1" fontAlgn="auto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fr-F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E9192">
                        <a:lumMod val="50000"/>
                      </a:srgbClr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Les </a:t>
                </a:r>
                <a:r>
                  <a:rPr kumimoji="0" lang="fr-F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E9192">
                        <a:lumMod val="50000"/>
                      </a:srgbClr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industriels du médicament</a:t>
                </a:r>
                <a:endPara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8E9192">
                      <a:lumMod val="50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endPara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8E9192">
                      <a:lumMod val="50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8E9192">
                      <a:lumMod val="50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EE7B23EB-FA71-0CF1-EF03-E2171815AF3E}"/>
                  </a:ext>
                </a:extLst>
              </p:cNvPr>
              <p:cNvSpPr txBox="1"/>
              <p:nvPr/>
            </p:nvSpPr>
            <p:spPr>
              <a:xfrm>
                <a:off x="6374468" y="1233350"/>
                <a:ext cx="10737597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8E9192">
                      <a:lumMod val="50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722F3612-161F-A976-497F-E927F00F1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30408" y="2241748"/>
              <a:ext cx="3047826" cy="2112151"/>
            </a:xfrm>
            <a:prstGeom prst="rect">
              <a:avLst/>
            </a:prstGeom>
          </p:spPr>
        </p:pic>
      </p:grpSp>
      <p:pic>
        <p:nvPicPr>
          <p:cNvPr id="15" name="Image 14">
            <a:extLst>
              <a:ext uri="{FF2B5EF4-FFF2-40B4-BE49-F238E27FC236}">
                <a16:creationId xmlns:a16="http://schemas.microsoft.com/office/drawing/2014/main" id="{0F5517BB-BAEC-CA6E-10B3-268FB5AA9B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4251155"/>
            <a:ext cx="2167240" cy="180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0724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5;p14">
            <a:extLst>
              <a:ext uri="{FF2B5EF4-FFF2-40B4-BE49-F238E27FC236}">
                <a16:creationId xmlns:a16="http://schemas.microsoft.com/office/drawing/2014/main" id="{4117E5A2-E72A-9922-1EA9-844DD5AC7D2E}"/>
              </a:ext>
            </a:extLst>
          </p:cNvPr>
          <p:cNvSpPr txBox="1"/>
          <p:nvPr/>
        </p:nvSpPr>
        <p:spPr>
          <a:xfrm>
            <a:off x="2920400" y="3246124"/>
            <a:ext cx="6351200" cy="14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>
                <a:solidFill>
                  <a:srgbClr val="76B82A"/>
                </a:solidFill>
                <a:latin typeface="Open Sans"/>
                <a:ea typeface="Open Sans"/>
                <a:cs typeface="Open Sans"/>
              </a:rPr>
              <a:t>Le circuit CYCLAMED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A4BC97D-CB49-3C0D-AEC1-4093174BA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0251" y="3956924"/>
            <a:ext cx="3531498" cy="235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3000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>
          <a:extLst>
            <a:ext uri="{FF2B5EF4-FFF2-40B4-BE49-F238E27FC236}">
              <a16:creationId xmlns:a16="http://schemas.microsoft.com/office/drawing/2014/main" id="{5440E8F6-6F27-6242-6A6F-200F10DD90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77;p15">
            <a:extLst>
              <a:ext uri="{FF2B5EF4-FFF2-40B4-BE49-F238E27FC236}">
                <a16:creationId xmlns:a16="http://schemas.microsoft.com/office/drawing/2014/main" id="{C6C7A4C4-46F1-5B20-C31A-FF91096DDAFC}"/>
              </a:ext>
            </a:extLst>
          </p:cNvPr>
          <p:cNvSpPr txBox="1"/>
          <p:nvPr/>
        </p:nvSpPr>
        <p:spPr>
          <a:xfrm>
            <a:off x="864067" y="309833"/>
            <a:ext cx="9728400" cy="4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/>
            <a:r>
              <a:rPr lang="fr-FR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 dispositif</a:t>
            </a:r>
            <a:endParaRPr sz="2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 SemiBold"/>
            </a:endParaRPr>
          </a:p>
        </p:txBody>
      </p:sp>
      <p:sp>
        <p:nvSpPr>
          <p:cNvPr id="14" name="Google Shape;78;p15">
            <a:extLst>
              <a:ext uri="{FF2B5EF4-FFF2-40B4-BE49-F238E27FC236}">
                <a16:creationId xmlns:a16="http://schemas.microsoft.com/office/drawing/2014/main" id="{710C6691-AD69-369E-5153-1C70F13FB9BA}"/>
              </a:ext>
            </a:extLst>
          </p:cNvPr>
          <p:cNvSpPr txBox="1"/>
          <p:nvPr/>
        </p:nvSpPr>
        <p:spPr>
          <a:xfrm>
            <a:off x="255933" y="176800"/>
            <a:ext cx="740400" cy="6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40"/>
            <a:r>
              <a:rPr lang="fr" sz="3200" b="1" dirty="0">
                <a:solidFill>
                  <a:srgbClr val="76B82A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3200" b="1" dirty="0">
              <a:solidFill>
                <a:srgbClr val="76B82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" name="Google Shape;74;p15">
            <a:extLst>
              <a:ext uri="{FF2B5EF4-FFF2-40B4-BE49-F238E27FC236}">
                <a16:creationId xmlns:a16="http://schemas.microsoft.com/office/drawing/2014/main" id="{28F2B9FA-BBC0-3823-F4D8-573E768A9C45}"/>
              </a:ext>
            </a:extLst>
          </p:cNvPr>
          <p:cNvSpPr txBox="1"/>
          <p:nvPr/>
        </p:nvSpPr>
        <p:spPr>
          <a:xfrm>
            <a:off x="8073601" y="7912199"/>
            <a:ext cx="418535" cy="451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 defTabSz="1219140"/>
            <a:r>
              <a:rPr lang="fr" sz="1333" b="1" dirty="0">
                <a:solidFill>
                  <a:srgbClr val="009640"/>
                </a:solidFill>
                <a:latin typeface="Open Sans"/>
                <a:ea typeface="Open Sans"/>
                <a:cs typeface="Open Sans"/>
                <a:sym typeface="Open Sans"/>
              </a:rPr>
              <a:t>X</a:t>
            </a:r>
            <a:endParaRPr sz="1333" b="1" dirty="0">
              <a:solidFill>
                <a:srgbClr val="0096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" name="Espace réservé du numéro de diapositive 1">
            <a:extLst>
              <a:ext uri="{FF2B5EF4-FFF2-40B4-BE49-F238E27FC236}">
                <a16:creationId xmlns:a16="http://schemas.microsoft.com/office/drawing/2014/main" id="{1F8A0888-0AF3-E6CA-ACFB-93F9267691A1}"/>
              </a:ext>
            </a:extLst>
          </p:cNvPr>
          <p:cNvSpPr txBox="1">
            <a:spLocks/>
          </p:cNvSpPr>
          <p:nvPr/>
        </p:nvSpPr>
        <p:spPr>
          <a:xfrm>
            <a:off x="-14146" y="6438425"/>
            <a:ext cx="523812" cy="39677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40"/>
            <a:fld id="{00000000-1234-1234-1234-123412341234}" type="slidenum">
              <a:rPr lang="fr-FR" sz="1867">
                <a:solidFill>
                  <a:srgbClr val="7DBC35"/>
                </a:solidFill>
              </a:rPr>
              <a:pPr defTabSz="1219140"/>
              <a:t>13</a:t>
            </a:fld>
            <a:endParaRPr lang="fr-FR" sz="1867" dirty="0">
              <a:solidFill>
                <a:srgbClr val="7DBC35"/>
              </a:solidFill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BFC11365-E74C-F3B2-5A93-6A8CA1EB32B8}"/>
              </a:ext>
            </a:extLst>
          </p:cNvPr>
          <p:cNvGrpSpPr/>
          <p:nvPr/>
        </p:nvGrpSpPr>
        <p:grpSpPr>
          <a:xfrm>
            <a:off x="5577431" y="1726229"/>
            <a:ext cx="5681750" cy="3705370"/>
            <a:chOff x="4183072" y="1294671"/>
            <a:chExt cx="4261312" cy="2779028"/>
          </a:xfrm>
        </p:grpSpPr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5AD6113D-6C2D-50A7-EF58-B487B9DBD792}"/>
                </a:ext>
              </a:extLst>
            </p:cNvPr>
            <p:cNvSpPr txBox="1"/>
            <p:nvPr/>
          </p:nvSpPr>
          <p:spPr>
            <a:xfrm>
              <a:off x="5401370" y="2159149"/>
              <a:ext cx="1048123" cy="6232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00B0F0"/>
                  </a:solidFill>
                </a:rPr>
                <a:t>20 443</a:t>
              </a:r>
            </a:p>
            <a:p>
              <a:pPr algn="ctr"/>
              <a:r>
                <a:rPr lang="fr-FR" sz="2400" b="1" dirty="0">
                  <a:solidFill>
                    <a:srgbClr val="00B0F0"/>
                  </a:solidFill>
                </a:rPr>
                <a:t>| </a:t>
              </a:r>
              <a:r>
                <a:rPr lang="fr-FR" sz="1400" b="1" dirty="0"/>
                <a:t>PHARMACIES</a:t>
              </a:r>
              <a:endParaRPr lang="fr-FR" sz="2400" b="1" dirty="0"/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60F1469D-F18D-1144-3CCA-4E35399997BD}"/>
                </a:ext>
              </a:extLst>
            </p:cNvPr>
            <p:cNvSpPr txBox="1"/>
            <p:nvPr/>
          </p:nvSpPr>
          <p:spPr>
            <a:xfrm>
              <a:off x="6128869" y="2724009"/>
              <a:ext cx="1795203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00B0F0"/>
                  </a:solidFill>
                </a:rPr>
                <a:t>185</a:t>
              </a:r>
            </a:p>
            <a:p>
              <a:pPr algn="ctr"/>
              <a:r>
                <a:rPr lang="fr-FR" sz="2400" b="1" dirty="0">
                  <a:solidFill>
                    <a:srgbClr val="00B0F0"/>
                  </a:solidFill>
                </a:rPr>
                <a:t>| </a:t>
              </a:r>
              <a:r>
                <a:rPr lang="fr-FR" sz="1400" b="1" dirty="0"/>
                <a:t>SITES DE GROSSISTES</a:t>
              </a:r>
            </a:p>
            <a:p>
              <a:pPr algn="ctr"/>
              <a:r>
                <a:rPr lang="fr-FR" sz="1400" b="1" dirty="0"/>
                <a:t>REPARTITEURS</a:t>
              </a:r>
              <a:endParaRPr lang="fr-FR" sz="1467" b="1" dirty="0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59B2F111-74BD-AE34-656A-1C38F1792B4C}"/>
                </a:ext>
              </a:extLst>
            </p:cNvPr>
            <p:cNvSpPr txBox="1"/>
            <p:nvPr/>
          </p:nvSpPr>
          <p:spPr>
            <a:xfrm>
              <a:off x="7899523" y="3450451"/>
              <a:ext cx="544861" cy="6232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00B0F0"/>
                  </a:solidFill>
                </a:rPr>
                <a:t>60</a:t>
              </a:r>
            </a:p>
            <a:p>
              <a:pPr algn="ctr"/>
              <a:r>
                <a:rPr lang="fr-FR" sz="2400" b="1" dirty="0">
                  <a:solidFill>
                    <a:srgbClr val="00B0F0"/>
                  </a:solidFill>
                </a:rPr>
                <a:t>| </a:t>
              </a:r>
              <a:r>
                <a:rPr lang="fr-FR" sz="1400" b="1" dirty="0"/>
                <a:t>UVE</a:t>
              </a:r>
              <a:endParaRPr lang="fr-FR" sz="2400" b="1" dirty="0"/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52D23E15-20F1-41E3-C8A3-25C0D1D2AC9E}"/>
                </a:ext>
              </a:extLst>
            </p:cNvPr>
            <p:cNvSpPr txBox="1"/>
            <p:nvPr/>
          </p:nvSpPr>
          <p:spPr>
            <a:xfrm>
              <a:off x="4183072" y="1294671"/>
              <a:ext cx="1146179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00B0F0"/>
                  </a:solidFill>
                </a:rPr>
                <a:t>232</a:t>
              </a:r>
            </a:p>
            <a:p>
              <a:pPr algn="ctr"/>
              <a:r>
                <a:rPr lang="fr-FR" sz="2400" b="1" dirty="0">
                  <a:solidFill>
                    <a:srgbClr val="00B0F0"/>
                  </a:solidFill>
                </a:rPr>
                <a:t>| </a:t>
              </a:r>
              <a:r>
                <a:rPr lang="fr-FR" sz="1400" b="1" dirty="0"/>
                <a:t>LABORATOIRES</a:t>
              </a:r>
            </a:p>
            <a:p>
              <a:pPr algn="ctr"/>
              <a:r>
                <a:rPr lang="fr-FR" sz="1400" b="1" dirty="0"/>
                <a:t>ADHERENTS</a:t>
              </a:r>
              <a:endParaRPr lang="fr-FR" sz="2400" b="1" dirty="0"/>
            </a:p>
          </p:txBody>
        </p:sp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D6F79258-D816-E11B-5D95-2C2AC3ECD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3495" y="789033"/>
            <a:ext cx="2762229" cy="602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2335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>
          <a:extLst>
            <a:ext uri="{FF2B5EF4-FFF2-40B4-BE49-F238E27FC236}">
              <a16:creationId xmlns:a16="http://schemas.microsoft.com/office/drawing/2014/main" id="{A118F925-D6C2-EFFF-B82E-DAB6DEF42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77;p15">
            <a:extLst>
              <a:ext uri="{FF2B5EF4-FFF2-40B4-BE49-F238E27FC236}">
                <a16:creationId xmlns:a16="http://schemas.microsoft.com/office/drawing/2014/main" id="{480991ED-28BC-10B1-0A10-8F724D787FE0}"/>
              </a:ext>
            </a:extLst>
          </p:cNvPr>
          <p:cNvSpPr txBox="1"/>
          <p:nvPr/>
        </p:nvSpPr>
        <p:spPr>
          <a:xfrm>
            <a:off x="864067" y="309833"/>
            <a:ext cx="9728400" cy="4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/>
            <a:r>
              <a:rPr lang="fr-FR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 statut du MNU</a:t>
            </a:r>
            <a:endParaRPr sz="2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 SemiBold"/>
            </a:endParaRPr>
          </a:p>
        </p:txBody>
      </p:sp>
      <p:sp>
        <p:nvSpPr>
          <p:cNvPr id="14" name="Google Shape;78;p15">
            <a:extLst>
              <a:ext uri="{FF2B5EF4-FFF2-40B4-BE49-F238E27FC236}">
                <a16:creationId xmlns:a16="http://schemas.microsoft.com/office/drawing/2014/main" id="{13DCDE72-D19F-7BDD-A74F-4E0D10931EBF}"/>
              </a:ext>
            </a:extLst>
          </p:cNvPr>
          <p:cNvSpPr txBox="1"/>
          <p:nvPr/>
        </p:nvSpPr>
        <p:spPr>
          <a:xfrm>
            <a:off x="255933" y="176800"/>
            <a:ext cx="740400" cy="6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40"/>
            <a:r>
              <a:rPr lang="fr" sz="3200" b="1" dirty="0">
                <a:solidFill>
                  <a:srgbClr val="76B82A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3200" b="1" dirty="0">
              <a:solidFill>
                <a:srgbClr val="76B82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" name="Espace réservé du numéro de diapositive 1">
            <a:extLst>
              <a:ext uri="{FF2B5EF4-FFF2-40B4-BE49-F238E27FC236}">
                <a16:creationId xmlns:a16="http://schemas.microsoft.com/office/drawing/2014/main" id="{9F8F6457-D7E2-0A1B-3AF9-B29F31165B30}"/>
              </a:ext>
            </a:extLst>
          </p:cNvPr>
          <p:cNvSpPr txBox="1">
            <a:spLocks/>
          </p:cNvSpPr>
          <p:nvPr/>
        </p:nvSpPr>
        <p:spPr>
          <a:xfrm>
            <a:off x="-14146" y="6438425"/>
            <a:ext cx="523812" cy="39677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40"/>
            <a:fld id="{00000000-1234-1234-1234-123412341234}" type="slidenum">
              <a:rPr lang="fr-FR" sz="1867">
                <a:solidFill>
                  <a:srgbClr val="7DBC35"/>
                </a:solidFill>
              </a:rPr>
              <a:pPr defTabSz="1219140"/>
              <a:t>14</a:t>
            </a:fld>
            <a:endParaRPr lang="fr-FR" sz="1867" dirty="0">
              <a:solidFill>
                <a:srgbClr val="7DBC35"/>
              </a:solidFill>
            </a:endParaRP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101C2069-6291-DA9B-73A8-F91CDF174868}"/>
              </a:ext>
            </a:extLst>
          </p:cNvPr>
          <p:cNvGrpSpPr/>
          <p:nvPr/>
        </p:nvGrpSpPr>
        <p:grpSpPr>
          <a:xfrm>
            <a:off x="692162" y="1220997"/>
            <a:ext cx="5055305" cy="3744007"/>
            <a:chOff x="504721" y="1007995"/>
            <a:chExt cx="3791479" cy="2808005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74A2972-7422-7CF6-D11E-B05CECC61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4721" y="1007995"/>
              <a:ext cx="3791479" cy="2753109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4479C83-3972-8B88-1A02-AB76375BFC78}"/>
                </a:ext>
              </a:extLst>
            </p:cNvPr>
            <p:cNvSpPr/>
            <p:nvPr/>
          </p:nvSpPr>
          <p:spPr>
            <a:xfrm>
              <a:off x="648050" y="3484800"/>
              <a:ext cx="2109550" cy="331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</p:grpSp>
      <p:sp>
        <p:nvSpPr>
          <p:cNvPr id="17" name="Accolade fermante 16">
            <a:extLst>
              <a:ext uri="{FF2B5EF4-FFF2-40B4-BE49-F238E27FC236}">
                <a16:creationId xmlns:a16="http://schemas.microsoft.com/office/drawing/2014/main" id="{3F2D8530-0EBE-D088-F1C3-FD34A78F816D}"/>
              </a:ext>
            </a:extLst>
          </p:cNvPr>
          <p:cNvSpPr/>
          <p:nvPr/>
        </p:nvSpPr>
        <p:spPr>
          <a:xfrm rot="5400000">
            <a:off x="2875700" y="2733467"/>
            <a:ext cx="556171" cy="5055304"/>
          </a:xfrm>
          <a:prstGeom prst="rightBrac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8" name="Accolade fermante 17">
            <a:extLst>
              <a:ext uri="{FF2B5EF4-FFF2-40B4-BE49-F238E27FC236}">
                <a16:creationId xmlns:a16="http://schemas.microsoft.com/office/drawing/2014/main" id="{33657804-7146-3412-FE3B-37F8D188422C}"/>
              </a:ext>
            </a:extLst>
          </p:cNvPr>
          <p:cNvSpPr/>
          <p:nvPr/>
        </p:nvSpPr>
        <p:spPr>
          <a:xfrm rot="5400000">
            <a:off x="8694101" y="1566839"/>
            <a:ext cx="556171" cy="5055304"/>
          </a:xfrm>
          <a:prstGeom prst="rightBrac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9BAFC8A-B297-6ECF-E64C-C1DFD433CF16}"/>
              </a:ext>
            </a:extLst>
          </p:cNvPr>
          <p:cNvSpPr txBox="1"/>
          <p:nvPr/>
        </p:nvSpPr>
        <p:spPr>
          <a:xfrm>
            <a:off x="578134" y="5649633"/>
            <a:ext cx="4989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rgbClr val="00B050"/>
                </a:solidFill>
              </a:rPr>
              <a:t>Placé sous responsabilité pharmaceutique, </a:t>
            </a:r>
            <a:r>
              <a:rPr lang="fr-FR" sz="1600" b="1" u="sng" dirty="0">
                <a:solidFill>
                  <a:srgbClr val="00B050"/>
                </a:solidFill>
              </a:rPr>
              <a:t>le MNU reste un médicament </a:t>
            </a:r>
            <a:r>
              <a:rPr lang="fr-FR" sz="1600" dirty="0">
                <a:solidFill>
                  <a:srgbClr val="00B050"/>
                </a:solidFill>
              </a:rPr>
              <a:t>jusqu’à la fin du stade 2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4540E2A-E75A-9763-8FD8-938E34072EFB}"/>
              </a:ext>
            </a:extLst>
          </p:cNvPr>
          <p:cNvSpPr txBox="1"/>
          <p:nvPr/>
        </p:nvSpPr>
        <p:spPr>
          <a:xfrm>
            <a:off x="6096001" y="4460920"/>
            <a:ext cx="5936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rgbClr val="0070C0"/>
                </a:solidFill>
              </a:rPr>
              <a:t>Quand le container ou le compacteur quitte le site du grossiste-répartiteur, le </a:t>
            </a:r>
            <a:r>
              <a:rPr lang="fr-FR" sz="1600" b="1" u="sng" dirty="0">
                <a:solidFill>
                  <a:srgbClr val="0070C0"/>
                </a:solidFill>
              </a:rPr>
              <a:t>MNU devient un déchet non dangereux </a:t>
            </a:r>
            <a:r>
              <a:rPr lang="fr-FR" sz="1600" dirty="0">
                <a:solidFill>
                  <a:srgbClr val="0070C0"/>
                </a:solidFill>
              </a:rPr>
              <a:t>assimilé aux ordures ménagères </a:t>
            </a:r>
            <a:r>
              <a:rPr lang="fr-FR" sz="1467" i="1" dirty="0">
                <a:solidFill>
                  <a:srgbClr val="0070C0"/>
                </a:solidFill>
              </a:rPr>
              <a:t>(code CED : 20 01 32</a:t>
            </a:r>
            <a:r>
              <a:rPr lang="fr-FR" sz="1467" i="1" dirty="0">
                <a:solidFill>
                  <a:srgbClr val="00B050"/>
                </a:solidFill>
              </a:rPr>
              <a:t>)</a:t>
            </a:r>
            <a:endParaRPr lang="fr-FR" sz="1600" i="1" dirty="0">
              <a:solidFill>
                <a:srgbClr val="00B050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0AAACB1-3004-190D-903F-1919778F01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0827" y="2336067"/>
            <a:ext cx="2879083" cy="148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7029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A84644-497E-A129-6B4F-C584E5AA5D0D}"/>
              </a:ext>
            </a:extLst>
          </p:cNvPr>
          <p:cNvSpPr txBox="1">
            <a:spLocks/>
          </p:cNvSpPr>
          <p:nvPr/>
        </p:nvSpPr>
        <p:spPr>
          <a:xfrm>
            <a:off x="893907" y="310298"/>
            <a:ext cx="11100816" cy="51469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Valorisation énergétique : Production d’énergie électrique / chauffage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38CAEF3-C62C-C468-5AD7-890A73A45CD0}"/>
              </a:ext>
            </a:extLst>
          </p:cNvPr>
          <p:cNvSpPr txBox="1"/>
          <p:nvPr/>
        </p:nvSpPr>
        <p:spPr>
          <a:xfrm>
            <a:off x="-14146" y="6114258"/>
            <a:ext cx="12192000" cy="356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lnSpc>
                <a:spcPct val="200000"/>
              </a:lnSpc>
              <a:defRPr/>
            </a:pPr>
            <a:r>
              <a:rPr lang="fr-FR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fr-FR" sz="100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nviron</a:t>
            </a:r>
            <a:r>
              <a:rPr lang="fr-FR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7500 habitants*, chauffés et éclairés pendant 1 an par les MNU</a:t>
            </a:r>
          </a:p>
        </p:txBody>
      </p:sp>
      <p:sp>
        <p:nvSpPr>
          <p:cNvPr id="17" name="Google Shape;78;p15">
            <a:extLst>
              <a:ext uri="{FF2B5EF4-FFF2-40B4-BE49-F238E27FC236}">
                <a16:creationId xmlns:a16="http://schemas.microsoft.com/office/drawing/2014/main" id="{751E5528-74FA-7754-9C88-3BEFD4C9C7DE}"/>
              </a:ext>
            </a:extLst>
          </p:cNvPr>
          <p:cNvSpPr txBox="1"/>
          <p:nvPr/>
        </p:nvSpPr>
        <p:spPr>
          <a:xfrm>
            <a:off x="123667" y="176191"/>
            <a:ext cx="740400" cy="6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914354">
              <a:defRPr/>
            </a:pPr>
            <a:r>
              <a:rPr lang="en-US" sz="3200" b="1" dirty="0">
                <a:solidFill>
                  <a:srgbClr val="76B82A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sz="3200" b="1" dirty="0">
              <a:solidFill>
                <a:srgbClr val="76B82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" name="Espace réservé du numéro de diapositive 1">
            <a:extLst>
              <a:ext uri="{FF2B5EF4-FFF2-40B4-BE49-F238E27FC236}">
                <a16:creationId xmlns:a16="http://schemas.microsoft.com/office/drawing/2014/main" id="{FC3A9BED-B0AD-CA5E-E041-20637D703F56}"/>
              </a:ext>
            </a:extLst>
          </p:cNvPr>
          <p:cNvSpPr txBox="1">
            <a:spLocks/>
          </p:cNvSpPr>
          <p:nvPr/>
        </p:nvSpPr>
        <p:spPr>
          <a:xfrm>
            <a:off x="-14146" y="6470509"/>
            <a:ext cx="523812" cy="39677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40">
              <a:defRPr/>
            </a:pPr>
            <a:fld id="{00000000-1234-1234-1234-123412341234}" type="slidenum">
              <a:rPr lang="fr-FR" sz="1867">
                <a:solidFill>
                  <a:srgbClr val="7DBC35"/>
                </a:solidFill>
              </a:rPr>
              <a:pPr defTabSz="1219140">
                <a:defRPr/>
              </a:pPr>
              <a:t>15</a:t>
            </a:fld>
            <a:endParaRPr lang="fr-FR" sz="1867" dirty="0">
              <a:solidFill>
                <a:srgbClr val="7DBC35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53E4C10-6022-1714-C71C-0C8ACA284348}"/>
              </a:ext>
            </a:extLst>
          </p:cNvPr>
          <p:cNvSpPr txBox="1"/>
          <p:nvPr/>
        </p:nvSpPr>
        <p:spPr>
          <a:xfrm>
            <a:off x="2314164" y="1452284"/>
            <a:ext cx="4514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Ville de Ballancourt-sur-Essonne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82F3B58-D7F7-4904-2372-2F6C3F3AE6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1526" y="2054041"/>
            <a:ext cx="3107488" cy="3862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66934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9391E7D0-2482-D41A-E473-F52BDC5222A8}"/>
              </a:ext>
            </a:extLst>
          </p:cNvPr>
          <p:cNvSpPr txBox="1"/>
          <p:nvPr/>
        </p:nvSpPr>
        <p:spPr>
          <a:xfrm>
            <a:off x="0" y="3214763"/>
            <a:ext cx="12192000" cy="1490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3200" b="1" dirty="0">
                <a:solidFill>
                  <a:srgbClr val="76B82A"/>
                </a:solidFill>
                <a:latin typeface="Open Sans"/>
                <a:ea typeface="Open Sans"/>
                <a:cs typeface="Open Sans"/>
              </a:rPr>
              <a:t>Ventes de médicaments</a:t>
            </a:r>
          </a:p>
          <a:p>
            <a:pPr algn="ctr">
              <a:lnSpc>
                <a:spcPct val="150000"/>
              </a:lnSpc>
            </a:pPr>
            <a:r>
              <a:rPr lang="fr-FR" sz="3200" b="1" dirty="0">
                <a:solidFill>
                  <a:srgbClr val="76B82A"/>
                </a:solidFill>
                <a:latin typeface="Open Sans"/>
                <a:ea typeface="Open Sans"/>
                <a:cs typeface="Open Sans"/>
              </a:rPr>
              <a:t>et population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5C8C67C-3D1D-C1C6-584C-14C135B309A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8634" y="4852181"/>
            <a:ext cx="2712720" cy="181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3472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77;p15">
            <a:extLst>
              <a:ext uri="{FF2B5EF4-FFF2-40B4-BE49-F238E27FC236}">
                <a16:creationId xmlns:a16="http://schemas.microsoft.com/office/drawing/2014/main" id="{B98E09F6-31D0-F642-B33F-D24E503B2295}"/>
              </a:ext>
            </a:extLst>
          </p:cNvPr>
          <p:cNvSpPr txBox="1"/>
          <p:nvPr/>
        </p:nvSpPr>
        <p:spPr>
          <a:xfrm>
            <a:off x="864067" y="309833"/>
            <a:ext cx="9728400" cy="4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/>
            <a:r>
              <a:rPr lang="fr-FR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Evolution de la population VS unités mises sur le marché</a:t>
            </a:r>
            <a:endParaRPr sz="2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 SemiBold"/>
            </a:endParaRPr>
          </a:p>
        </p:txBody>
      </p:sp>
      <p:sp>
        <p:nvSpPr>
          <p:cNvPr id="14" name="Google Shape;78;p15">
            <a:extLst>
              <a:ext uri="{FF2B5EF4-FFF2-40B4-BE49-F238E27FC236}">
                <a16:creationId xmlns:a16="http://schemas.microsoft.com/office/drawing/2014/main" id="{A49966E8-18EC-394A-912B-C52BEC5D42DF}"/>
              </a:ext>
            </a:extLst>
          </p:cNvPr>
          <p:cNvSpPr txBox="1"/>
          <p:nvPr/>
        </p:nvSpPr>
        <p:spPr>
          <a:xfrm>
            <a:off x="255933" y="176800"/>
            <a:ext cx="740400" cy="6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40"/>
            <a:r>
              <a:rPr lang="fr" sz="3200" b="1" dirty="0">
                <a:solidFill>
                  <a:srgbClr val="76B82A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3200" b="1" dirty="0">
              <a:solidFill>
                <a:srgbClr val="76B82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" name="Google Shape;74;p15">
            <a:extLst>
              <a:ext uri="{FF2B5EF4-FFF2-40B4-BE49-F238E27FC236}">
                <a16:creationId xmlns:a16="http://schemas.microsoft.com/office/drawing/2014/main" id="{60C4DE27-EC48-7149-AE9C-552C036D41ED}"/>
              </a:ext>
            </a:extLst>
          </p:cNvPr>
          <p:cNvSpPr txBox="1"/>
          <p:nvPr/>
        </p:nvSpPr>
        <p:spPr>
          <a:xfrm>
            <a:off x="8073601" y="7912199"/>
            <a:ext cx="418535" cy="451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 defTabSz="1219140"/>
            <a:r>
              <a:rPr lang="fr" sz="1333" b="1" dirty="0">
                <a:solidFill>
                  <a:srgbClr val="009640"/>
                </a:solidFill>
                <a:latin typeface="Open Sans"/>
                <a:ea typeface="Open Sans"/>
                <a:cs typeface="Open Sans"/>
                <a:sym typeface="Open Sans"/>
              </a:rPr>
              <a:t>X</a:t>
            </a:r>
            <a:endParaRPr sz="1333" b="1" dirty="0">
              <a:solidFill>
                <a:srgbClr val="0096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" name="Espace réservé du numéro de diapositive 1">
            <a:extLst>
              <a:ext uri="{FF2B5EF4-FFF2-40B4-BE49-F238E27FC236}">
                <a16:creationId xmlns:a16="http://schemas.microsoft.com/office/drawing/2014/main" id="{C19BA181-7A94-4CFB-6991-1A993EA6C7AC}"/>
              </a:ext>
            </a:extLst>
          </p:cNvPr>
          <p:cNvSpPr txBox="1">
            <a:spLocks/>
          </p:cNvSpPr>
          <p:nvPr/>
        </p:nvSpPr>
        <p:spPr>
          <a:xfrm>
            <a:off x="-14146" y="6438425"/>
            <a:ext cx="523812" cy="39677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40"/>
            <a:fld id="{00000000-1234-1234-1234-123412341234}" type="slidenum">
              <a:rPr lang="fr-FR" sz="1867">
                <a:solidFill>
                  <a:srgbClr val="7DBC35"/>
                </a:solidFill>
              </a:rPr>
              <a:pPr defTabSz="1219140"/>
              <a:t>17</a:t>
            </a:fld>
            <a:endParaRPr lang="fr-FR" sz="1867" dirty="0">
              <a:solidFill>
                <a:srgbClr val="7DBC35"/>
              </a:solidFill>
            </a:endParaRPr>
          </a:p>
        </p:txBody>
      </p:sp>
      <p:graphicFrame>
        <p:nvGraphicFramePr>
          <p:cNvPr id="94" name="Graphique 93">
            <a:extLst>
              <a:ext uri="{FF2B5EF4-FFF2-40B4-BE49-F238E27FC236}">
                <a16:creationId xmlns:a16="http://schemas.microsoft.com/office/drawing/2014/main" id="{2A76DB26-65DE-4A69-AEB0-902F8F65EEA2}"/>
              </a:ext>
            </a:extLst>
          </p:cNvPr>
          <p:cNvGraphicFramePr>
            <a:graphicFrameLocks/>
          </p:cNvGraphicFramePr>
          <p:nvPr/>
        </p:nvGraphicFramePr>
        <p:xfrm>
          <a:off x="1598763" y="1378608"/>
          <a:ext cx="8994475" cy="4615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263495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8EDF78D4-0303-897B-6208-D5388CC4F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8;p15">
            <a:extLst>
              <a:ext uri="{FF2B5EF4-FFF2-40B4-BE49-F238E27FC236}">
                <a16:creationId xmlns:a16="http://schemas.microsoft.com/office/drawing/2014/main" id="{24F45C28-D95D-34F3-A25D-F0A927A3C6C9}"/>
              </a:ext>
            </a:extLst>
          </p:cNvPr>
          <p:cNvSpPr txBox="1"/>
          <p:nvPr/>
        </p:nvSpPr>
        <p:spPr>
          <a:xfrm>
            <a:off x="255933" y="176800"/>
            <a:ext cx="740400" cy="6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40"/>
            <a:r>
              <a:rPr lang="fr" sz="3200" b="1" dirty="0">
                <a:solidFill>
                  <a:srgbClr val="76B82A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3200" b="1" dirty="0">
              <a:solidFill>
                <a:srgbClr val="76B82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4196C63-D8DA-EF8A-E861-1DCA11F849B3}"/>
              </a:ext>
            </a:extLst>
          </p:cNvPr>
          <p:cNvSpPr txBox="1">
            <a:spLocks/>
          </p:cNvSpPr>
          <p:nvPr/>
        </p:nvSpPr>
        <p:spPr>
          <a:xfrm>
            <a:off x="-14146" y="6438425"/>
            <a:ext cx="523812" cy="39677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40"/>
            <a:fld id="{00000000-1234-1234-1234-123412341234}" type="slidenum">
              <a:rPr lang="fr-FR" sz="1867">
                <a:solidFill>
                  <a:srgbClr val="7DBC35"/>
                </a:solidFill>
              </a:rPr>
              <a:pPr defTabSz="1219140"/>
              <a:t>18</a:t>
            </a:fld>
            <a:endParaRPr lang="fr-FR" sz="1867" dirty="0">
              <a:solidFill>
                <a:srgbClr val="7DBC35"/>
              </a:solidFill>
            </a:endParaRPr>
          </a:p>
        </p:txBody>
      </p:sp>
      <p:sp>
        <p:nvSpPr>
          <p:cNvPr id="5" name="Google Shape;77;p15">
            <a:extLst>
              <a:ext uri="{FF2B5EF4-FFF2-40B4-BE49-F238E27FC236}">
                <a16:creationId xmlns:a16="http://schemas.microsoft.com/office/drawing/2014/main" id="{B5CFDC2C-103E-C5FB-6C70-43DE9CD8C160}"/>
              </a:ext>
            </a:extLst>
          </p:cNvPr>
          <p:cNvSpPr txBox="1"/>
          <p:nvPr/>
        </p:nvSpPr>
        <p:spPr>
          <a:xfrm>
            <a:off x="864067" y="309833"/>
            <a:ext cx="9728400" cy="4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/>
            <a:r>
              <a:rPr lang="fr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SemiBold"/>
              </a:rPr>
              <a:t>Nombre de boites vendues par habitant par région</a:t>
            </a:r>
          </a:p>
        </p:txBody>
      </p:sp>
      <p:graphicFrame>
        <p:nvGraphicFramePr>
          <p:cNvPr id="12" name="Graphique 11">
            <a:extLst>
              <a:ext uri="{FF2B5EF4-FFF2-40B4-BE49-F238E27FC236}">
                <a16:creationId xmlns:a16="http://schemas.microsoft.com/office/drawing/2014/main" id="{CB9846A2-7BF9-D80A-9E4B-D3D063F959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6542152"/>
              </p:ext>
            </p:extLst>
          </p:nvPr>
        </p:nvGraphicFramePr>
        <p:xfrm>
          <a:off x="7266558" y="20574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7" name="Groupe 6">
            <a:extLst>
              <a:ext uri="{FF2B5EF4-FFF2-40B4-BE49-F238E27FC236}">
                <a16:creationId xmlns:a16="http://schemas.microsoft.com/office/drawing/2014/main" id="{5B084157-0749-FC42-9B92-095A8717F39E}"/>
              </a:ext>
            </a:extLst>
          </p:cNvPr>
          <p:cNvGrpSpPr/>
          <p:nvPr/>
        </p:nvGrpSpPr>
        <p:grpSpPr>
          <a:xfrm>
            <a:off x="702764" y="1580160"/>
            <a:ext cx="5977528" cy="3697680"/>
            <a:chOff x="6214472" y="1578200"/>
            <a:chExt cx="5977528" cy="3697680"/>
          </a:xfrm>
        </p:grpSpPr>
        <p:graphicFrame>
          <p:nvGraphicFramePr>
            <p:cNvPr id="13" name="Graphique 12">
              <a:extLst>
                <a:ext uri="{FF2B5EF4-FFF2-40B4-BE49-F238E27FC236}">
                  <a16:creationId xmlns:a16="http://schemas.microsoft.com/office/drawing/2014/main" id="{F9F49F9A-4376-B7BD-80B5-02EB196E4458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294950297"/>
                </p:ext>
              </p:extLst>
            </p:nvPr>
          </p:nvGraphicFramePr>
          <p:xfrm>
            <a:off x="6214472" y="1578200"/>
            <a:ext cx="5977528" cy="369768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0E8965C-E7D0-1E21-56D7-35914D15B76D}"/>
                </a:ext>
              </a:extLst>
            </p:cNvPr>
            <p:cNvSpPr/>
            <p:nvPr/>
          </p:nvSpPr>
          <p:spPr>
            <a:xfrm>
              <a:off x="6800738" y="2295143"/>
              <a:ext cx="4572000" cy="31872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</p:grpSp>
    </p:spTree>
    <p:extLst>
      <p:ext uri="{BB962C8B-B14F-4D97-AF65-F5344CB8AC3E}">
        <p14:creationId xmlns:p14="http://schemas.microsoft.com/office/powerpoint/2010/main" val="33352668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DDEB65F0-F2C5-5C15-B799-3C401DD9A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8;p15">
            <a:extLst>
              <a:ext uri="{FF2B5EF4-FFF2-40B4-BE49-F238E27FC236}">
                <a16:creationId xmlns:a16="http://schemas.microsoft.com/office/drawing/2014/main" id="{E127DCE1-4059-6446-EB56-D21CEE1C44E6}"/>
              </a:ext>
            </a:extLst>
          </p:cNvPr>
          <p:cNvSpPr txBox="1"/>
          <p:nvPr/>
        </p:nvSpPr>
        <p:spPr>
          <a:xfrm>
            <a:off x="255933" y="176800"/>
            <a:ext cx="740400" cy="6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40"/>
            <a:r>
              <a:rPr lang="fr" sz="3200" b="1" dirty="0">
                <a:solidFill>
                  <a:srgbClr val="76B82A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sz="3200" b="1" dirty="0">
              <a:solidFill>
                <a:srgbClr val="76B82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E2F9AC6-325F-8E87-0BF6-63FA3BA3AD5B}"/>
              </a:ext>
            </a:extLst>
          </p:cNvPr>
          <p:cNvSpPr txBox="1">
            <a:spLocks/>
          </p:cNvSpPr>
          <p:nvPr/>
        </p:nvSpPr>
        <p:spPr>
          <a:xfrm>
            <a:off x="-14146" y="6438425"/>
            <a:ext cx="523812" cy="39677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40"/>
            <a:fld id="{00000000-1234-1234-1234-123412341234}" type="slidenum">
              <a:rPr lang="fr-FR" sz="1867">
                <a:solidFill>
                  <a:srgbClr val="7DBC35"/>
                </a:solidFill>
              </a:rPr>
              <a:pPr defTabSz="1219140"/>
              <a:t>19</a:t>
            </a:fld>
            <a:endParaRPr lang="fr-FR" sz="1867" dirty="0">
              <a:solidFill>
                <a:srgbClr val="7DBC35"/>
              </a:solidFill>
            </a:endParaRPr>
          </a:p>
        </p:txBody>
      </p:sp>
      <p:sp>
        <p:nvSpPr>
          <p:cNvPr id="5" name="Google Shape;77;p15">
            <a:extLst>
              <a:ext uri="{FF2B5EF4-FFF2-40B4-BE49-F238E27FC236}">
                <a16:creationId xmlns:a16="http://schemas.microsoft.com/office/drawing/2014/main" id="{323CFFCF-F21A-4F2A-4A13-E32BCA3896C5}"/>
              </a:ext>
            </a:extLst>
          </p:cNvPr>
          <p:cNvSpPr txBox="1"/>
          <p:nvPr/>
        </p:nvSpPr>
        <p:spPr>
          <a:xfrm>
            <a:off x="864067" y="309833"/>
            <a:ext cx="9728400" cy="4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/>
            <a:r>
              <a:rPr lang="fr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SemiBold"/>
              </a:rPr>
              <a:t>Nombre de boites vendues par habitant Hexagone et Outre-mer</a:t>
            </a:r>
          </a:p>
        </p:txBody>
      </p:sp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D6F0D9F2-E0E3-BE06-FA64-DC48CFFCE44B}"/>
              </a:ext>
            </a:extLst>
          </p:cNvPr>
          <p:cNvGraphicFramePr>
            <a:graphicFrameLocks/>
          </p:cNvGraphicFramePr>
          <p:nvPr/>
        </p:nvGraphicFramePr>
        <p:xfrm>
          <a:off x="2514602" y="1190626"/>
          <a:ext cx="6743700" cy="4305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70439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77;p15">
            <a:extLst>
              <a:ext uri="{FF2B5EF4-FFF2-40B4-BE49-F238E27FC236}">
                <a16:creationId xmlns:a16="http://schemas.microsoft.com/office/drawing/2014/main" id="{B98E09F6-31D0-F642-B33F-D24E503B2295}"/>
              </a:ext>
            </a:extLst>
          </p:cNvPr>
          <p:cNvSpPr txBox="1"/>
          <p:nvPr/>
        </p:nvSpPr>
        <p:spPr>
          <a:xfrm>
            <a:off x="864067" y="309833"/>
            <a:ext cx="9728400" cy="4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fr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SemiBold"/>
              </a:rPr>
              <a:t>CYCLAMED : son histoire</a:t>
            </a:r>
            <a:endParaRPr sz="2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 SemiBold"/>
            </a:endParaRPr>
          </a:p>
        </p:txBody>
      </p:sp>
      <p:sp>
        <p:nvSpPr>
          <p:cNvPr id="14" name="Google Shape;78;p15">
            <a:extLst>
              <a:ext uri="{FF2B5EF4-FFF2-40B4-BE49-F238E27FC236}">
                <a16:creationId xmlns:a16="http://schemas.microsoft.com/office/drawing/2014/main" id="{A49966E8-18EC-394A-912B-C52BEC5D42DF}"/>
              </a:ext>
            </a:extLst>
          </p:cNvPr>
          <p:cNvSpPr txBox="1"/>
          <p:nvPr/>
        </p:nvSpPr>
        <p:spPr>
          <a:xfrm>
            <a:off x="255933" y="176800"/>
            <a:ext cx="740400" cy="6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fr" sz="3200" b="1" dirty="0">
                <a:solidFill>
                  <a:srgbClr val="76B82A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3200" b="1" dirty="0">
              <a:solidFill>
                <a:srgbClr val="76B82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" name="Google Shape;74;p15">
            <a:extLst>
              <a:ext uri="{FF2B5EF4-FFF2-40B4-BE49-F238E27FC236}">
                <a16:creationId xmlns:a16="http://schemas.microsoft.com/office/drawing/2014/main" id="{60C4DE27-EC48-7149-AE9C-552C036D41ED}"/>
              </a:ext>
            </a:extLst>
          </p:cNvPr>
          <p:cNvSpPr txBox="1"/>
          <p:nvPr/>
        </p:nvSpPr>
        <p:spPr>
          <a:xfrm>
            <a:off x="8073599" y="7912199"/>
            <a:ext cx="418535" cy="451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fr" sz="1333" b="1" dirty="0">
                <a:solidFill>
                  <a:srgbClr val="009640"/>
                </a:solidFill>
                <a:latin typeface="Open Sans"/>
                <a:ea typeface="Open Sans"/>
                <a:cs typeface="Open Sans"/>
                <a:sym typeface="Open Sans"/>
              </a:rPr>
              <a:t>X</a:t>
            </a:r>
            <a:endParaRPr sz="1333" b="1" dirty="0">
              <a:solidFill>
                <a:srgbClr val="0096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" name="Espace réservé du numéro de diapositive 1">
            <a:extLst>
              <a:ext uri="{FF2B5EF4-FFF2-40B4-BE49-F238E27FC236}">
                <a16:creationId xmlns:a16="http://schemas.microsoft.com/office/drawing/2014/main" id="{F9B668D1-E151-CB85-6979-C6AAFF3681D4}"/>
              </a:ext>
            </a:extLst>
          </p:cNvPr>
          <p:cNvSpPr txBox="1">
            <a:spLocks/>
          </p:cNvSpPr>
          <p:nvPr/>
        </p:nvSpPr>
        <p:spPr>
          <a:xfrm>
            <a:off x="59006" y="6447568"/>
            <a:ext cx="523812" cy="39677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z="1867">
                <a:solidFill>
                  <a:srgbClr val="7DBC35"/>
                </a:solidFill>
              </a:rPr>
              <a:pPr/>
              <a:t>2</a:t>
            </a:fld>
            <a:endParaRPr lang="fr-FR" sz="1867" dirty="0">
              <a:solidFill>
                <a:srgbClr val="7DBC35"/>
              </a:solidFill>
            </a:endParaRPr>
          </a:p>
        </p:txBody>
      </p: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1485AB31-72D3-6DA4-031B-BA9924E341F2}"/>
              </a:ext>
            </a:extLst>
          </p:cNvPr>
          <p:cNvGrpSpPr/>
          <p:nvPr/>
        </p:nvGrpSpPr>
        <p:grpSpPr>
          <a:xfrm>
            <a:off x="265942" y="1334817"/>
            <a:ext cx="11748989" cy="4751886"/>
            <a:chOff x="162653" y="1001112"/>
            <a:chExt cx="8811742" cy="3563914"/>
          </a:xfrm>
        </p:grpSpPr>
        <p:cxnSp>
          <p:nvCxnSpPr>
            <p:cNvPr id="6" name="Connecteur droit avec flèche 5">
              <a:extLst>
                <a:ext uri="{FF2B5EF4-FFF2-40B4-BE49-F238E27FC236}">
                  <a16:creationId xmlns:a16="http://schemas.microsoft.com/office/drawing/2014/main" id="{96D1FF0E-11E7-130C-BF34-B310C9A1F477}"/>
                </a:ext>
              </a:extLst>
            </p:cNvPr>
            <p:cNvCxnSpPr/>
            <p:nvPr/>
          </p:nvCxnSpPr>
          <p:spPr>
            <a:xfrm>
              <a:off x="1029452" y="2333377"/>
              <a:ext cx="7944943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BBF21E35-912C-F11B-5FDA-E43C21DF31EE}"/>
                </a:ext>
              </a:extLst>
            </p:cNvPr>
            <p:cNvSpPr txBox="1"/>
            <p:nvPr/>
          </p:nvSpPr>
          <p:spPr>
            <a:xfrm>
              <a:off x="4867318" y="2396551"/>
              <a:ext cx="486306" cy="223090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pPr defTabSz="1219170">
                <a:defRPr/>
              </a:pPr>
              <a:r>
                <a:rPr lang="fr-FR" sz="1333" dirty="0">
                  <a:solidFill>
                    <a:srgbClr val="000000"/>
                  </a:solidFill>
                  <a:latin typeface="Gill Sans MT" panose="020B0502020104020203"/>
                </a:rPr>
                <a:t>2015</a:t>
              </a:r>
              <a:endParaRPr lang="fr-FR" sz="1400" dirty="0">
                <a:solidFill>
                  <a:srgbClr val="000000"/>
                </a:solidFill>
                <a:latin typeface="Gill Sans MT" panose="020B0502020104020203"/>
              </a:endParaRP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0B073FBB-EA97-7998-F9BF-BBA9AC5AC7A9}"/>
                </a:ext>
              </a:extLst>
            </p:cNvPr>
            <p:cNvSpPr txBox="1"/>
            <p:nvPr/>
          </p:nvSpPr>
          <p:spPr>
            <a:xfrm>
              <a:off x="6662357" y="2396551"/>
              <a:ext cx="486306" cy="223090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pPr defTabSz="1219170">
                <a:defRPr/>
              </a:pPr>
              <a:r>
                <a:rPr lang="fr-FR" sz="1333" dirty="0">
                  <a:solidFill>
                    <a:srgbClr val="000000"/>
                  </a:solidFill>
                  <a:latin typeface="Gill Sans MT" panose="020B0502020104020203"/>
                </a:rPr>
                <a:t>2021</a:t>
              </a:r>
              <a:endParaRPr lang="fr-FR" sz="1400" dirty="0">
                <a:solidFill>
                  <a:srgbClr val="000000"/>
                </a:solidFill>
                <a:latin typeface="Gill Sans MT" panose="020B0502020104020203"/>
              </a:endParaRP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39863778-6D91-B6AC-EDB3-0E99F979318B}"/>
                </a:ext>
              </a:extLst>
            </p:cNvPr>
            <p:cNvSpPr txBox="1"/>
            <p:nvPr/>
          </p:nvSpPr>
          <p:spPr>
            <a:xfrm>
              <a:off x="7097964" y="2371985"/>
              <a:ext cx="486306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defRPr/>
              </a:pPr>
              <a:r>
                <a:rPr lang="fr-FR" sz="1400" dirty="0">
                  <a:solidFill>
                    <a:srgbClr val="000000"/>
                  </a:solidFill>
                  <a:latin typeface="Gill Sans MT" panose="020B0502020104020203"/>
                </a:rPr>
                <a:t>2022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24090A6A-AD8E-BFAD-8309-58B11F6C72BE}"/>
                </a:ext>
              </a:extLst>
            </p:cNvPr>
            <p:cNvSpPr txBox="1"/>
            <p:nvPr/>
          </p:nvSpPr>
          <p:spPr>
            <a:xfrm>
              <a:off x="5232983" y="2396551"/>
              <a:ext cx="486306" cy="223090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pPr defTabSz="1219170">
                <a:defRPr/>
              </a:pPr>
              <a:r>
                <a:rPr lang="fr-FR" sz="1333" dirty="0">
                  <a:solidFill>
                    <a:srgbClr val="000000"/>
                  </a:solidFill>
                  <a:latin typeface="Gill Sans MT" panose="020B0502020104020203"/>
                </a:rPr>
                <a:t>2016</a:t>
              </a:r>
              <a:endParaRPr lang="fr-FR" sz="1400" dirty="0">
                <a:solidFill>
                  <a:srgbClr val="000000"/>
                </a:solidFill>
                <a:latin typeface="Gill Sans MT" panose="020B0502020104020203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E11D625D-7708-0F82-A4B7-1B1E7D4DC165}"/>
                </a:ext>
              </a:extLst>
            </p:cNvPr>
            <p:cNvSpPr txBox="1"/>
            <p:nvPr/>
          </p:nvSpPr>
          <p:spPr>
            <a:xfrm>
              <a:off x="2159162" y="2396551"/>
              <a:ext cx="891583" cy="223090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pPr algn="ctr" defTabSz="1219170">
                <a:defRPr/>
              </a:pPr>
              <a:r>
                <a:rPr lang="fr-FR" sz="1333" dirty="0">
                  <a:solidFill>
                    <a:srgbClr val="FF0000"/>
                  </a:solidFill>
                  <a:latin typeface="Gill Sans MT" panose="020B0502020104020203"/>
                </a:rPr>
                <a:t>31/12/2008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E6C63E4C-8CBE-ECE2-F9F3-519B958A4845}"/>
                </a:ext>
              </a:extLst>
            </p:cNvPr>
            <p:cNvSpPr txBox="1"/>
            <p:nvPr/>
          </p:nvSpPr>
          <p:spPr>
            <a:xfrm>
              <a:off x="1982340" y="2745654"/>
              <a:ext cx="1231690" cy="469263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fr-FR" sz="933" b="1" dirty="0">
                  <a:solidFill>
                    <a:srgbClr val="000000"/>
                  </a:solidFill>
                  <a:latin typeface="Gill Sans MT" panose="020B0502020104020203"/>
                </a:rPr>
                <a:t>Arrêt </a:t>
              </a:r>
              <a:r>
                <a:rPr lang="fr-FR" sz="933" b="1" dirty="0" err="1">
                  <a:solidFill>
                    <a:srgbClr val="000000"/>
                  </a:solidFill>
                  <a:latin typeface="Gill Sans MT" panose="020B0502020104020203"/>
                </a:rPr>
                <a:t>re-distribution</a:t>
              </a:r>
              <a:r>
                <a:rPr lang="fr-FR" sz="933" b="1" dirty="0">
                  <a:solidFill>
                    <a:srgbClr val="000000"/>
                  </a:solidFill>
                  <a:latin typeface="Gill Sans MT" panose="020B0502020104020203"/>
                </a:rPr>
                <a:t> humanitaire des MNU</a:t>
              </a:r>
            </a:p>
            <a:p>
              <a:pPr algn="ctr" defTabSz="1219170">
                <a:defRPr/>
              </a:pPr>
              <a:r>
                <a:rPr lang="fr-FR" sz="800" i="1" dirty="0">
                  <a:solidFill>
                    <a:srgbClr val="000000"/>
                  </a:solidFill>
                  <a:latin typeface="Gill Sans MT" panose="020B0502020104020203"/>
                </a:rPr>
                <a:t>Art. L4211-2 de la Loi n°2008-337 du 15 avril 2008 – art. </a:t>
              </a:r>
              <a:r>
                <a:rPr lang="fr-FR" sz="533" i="1" dirty="0">
                  <a:solidFill>
                    <a:srgbClr val="000000"/>
                  </a:solidFill>
                  <a:latin typeface="Gill Sans MT" panose="020B0502020104020203"/>
                </a:rPr>
                <a:t>8</a:t>
              </a:r>
            </a:p>
          </p:txBody>
        </p: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F452CC2E-F8F0-7536-A7F4-2BCFFF3B6886}"/>
                </a:ext>
              </a:extLst>
            </p:cNvPr>
            <p:cNvCxnSpPr>
              <a:cxnSpLocks/>
              <a:endCxn id="15" idx="0"/>
            </p:cNvCxnSpPr>
            <p:nvPr/>
          </p:nvCxnSpPr>
          <p:spPr>
            <a:xfrm flipH="1">
              <a:off x="2598185" y="2608027"/>
              <a:ext cx="263" cy="13762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A6AFD8D-8AA7-AE95-774E-1E8B23489276}"/>
                </a:ext>
              </a:extLst>
            </p:cNvPr>
            <p:cNvSpPr txBox="1"/>
            <p:nvPr/>
          </p:nvSpPr>
          <p:spPr>
            <a:xfrm>
              <a:off x="1204145" y="2027845"/>
              <a:ext cx="715216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fr-FR" sz="1333" dirty="0">
                  <a:solidFill>
                    <a:srgbClr val="000000"/>
                  </a:solidFill>
                  <a:latin typeface="Gill Sans MT" panose="020B0502020104020203"/>
                </a:rPr>
                <a:t>2006</a:t>
              </a:r>
              <a:endParaRPr lang="fr-FR" sz="1400" dirty="0">
                <a:solidFill>
                  <a:srgbClr val="000000"/>
                </a:solidFill>
                <a:latin typeface="Gill Sans MT" panose="020B0502020104020203"/>
              </a:endParaRP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DF242F23-629B-9943-1818-DCB5C6B02BFA}"/>
                </a:ext>
              </a:extLst>
            </p:cNvPr>
            <p:cNvSpPr txBox="1"/>
            <p:nvPr/>
          </p:nvSpPr>
          <p:spPr>
            <a:xfrm>
              <a:off x="639558" y="1001112"/>
              <a:ext cx="1877286" cy="346249"/>
            </a:xfrm>
            <a:prstGeom prst="rect">
              <a:avLst/>
            </a:prstGeom>
            <a:pattFill prst="dotDmnd">
              <a:fgClr>
                <a:schemeClr val="bg1">
                  <a:lumMod val="75000"/>
                </a:schemeClr>
              </a:fgClr>
              <a:bgClr>
                <a:schemeClr val="bg1"/>
              </a:bgClr>
            </a:patt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fr-FR" sz="1200" b="1" dirty="0">
                  <a:solidFill>
                    <a:srgbClr val="000000"/>
                  </a:solidFill>
                  <a:latin typeface="Gill Sans MT" panose="020B0502020104020203"/>
                </a:rPr>
                <a:t>Convention tripartite </a:t>
              </a:r>
            </a:p>
            <a:p>
              <a:pPr algn="ctr" defTabSz="1219170">
                <a:defRPr/>
              </a:pPr>
              <a:r>
                <a:rPr lang="fr-FR" sz="1200" dirty="0">
                  <a:solidFill>
                    <a:srgbClr val="000000"/>
                  </a:solidFill>
                  <a:latin typeface="Gill Sans MT" panose="020B0502020104020203"/>
                </a:rPr>
                <a:t>Adelphe – LEEM – Cyclamed</a:t>
              </a:r>
            </a:p>
          </p:txBody>
        </p: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12B7EE1F-D07F-F04E-69D5-F25B2C88F6E8}"/>
                </a:ext>
              </a:extLst>
            </p:cNvPr>
            <p:cNvCxnSpPr>
              <a:cxnSpLocks/>
              <a:endCxn id="17" idx="0"/>
            </p:cNvCxnSpPr>
            <p:nvPr/>
          </p:nvCxnSpPr>
          <p:spPr>
            <a:xfrm>
              <a:off x="1561753" y="1421826"/>
              <a:ext cx="0" cy="60601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9667CED6-3D71-80A8-27EE-02556A1D91A6}"/>
                </a:ext>
              </a:extLst>
            </p:cNvPr>
            <p:cNvSpPr txBox="1"/>
            <p:nvPr/>
          </p:nvSpPr>
          <p:spPr>
            <a:xfrm>
              <a:off x="3428315" y="2396551"/>
              <a:ext cx="486306" cy="223090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pPr defTabSz="1219170">
                <a:defRPr/>
              </a:pPr>
              <a:r>
                <a:rPr lang="fr-FR" sz="1333" dirty="0">
                  <a:solidFill>
                    <a:srgbClr val="000000"/>
                  </a:solidFill>
                  <a:latin typeface="Gill Sans MT" panose="020B0502020104020203"/>
                </a:rPr>
                <a:t>2009</a:t>
              </a:r>
              <a:endParaRPr lang="fr-FR" sz="1400" dirty="0">
                <a:solidFill>
                  <a:srgbClr val="000000"/>
                </a:solidFill>
                <a:latin typeface="Gill Sans MT" panose="020B0502020104020203"/>
              </a:endParaRP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1FAE4A33-F60F-0E7E-E654-3F1889B338CC}"/>
                </a:ext>
              </a:extLst>
            </p:cNvPr>
            <p:cNvSpPr txBox="1"/>
            <p:nvPr/>
          </p:nvSpPr>
          <p:spPr>
            <a:xfrm>
              <a:off x="2553427" y="4095763"/>
              <a:ext cx="2191079" cy="469263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fr-FR" sz="933" b="1" dirty="0">
                  <a:solidFill>
                    <a:srgbClr val="000000"/>
                  </a:solidFill>
                  <a:latin typeface="Gill Sans MT" panose="020B0502020104020203"/>
                </a:rPr>
                <a:t>Prise en charge MNU obligatoire</a:t>
              </a:r>
            </a:p>
            <a:p>
              <a:pPr algn="ctr" defTabSz="1219170">
                <a:defRPr/>
              </a:pPr>
              <a:r>
                <a:rPr lang="fr-FR" sz="933" b="1" dirty="0">
                  <a:solidFill>
                    <a:srgbClr val="000000"/>
                  </a:solidFill>
                  <a:latin typeface="Gill Sans MT" panose="020B0502020104020203"/>
                </a:rPr>
                <a:t>pour les laboratoires</a:t>
              </a:r>
            </a:p>
            <a:p>
              <a:pPr algn="ctr" defTabSz="1219170">
                <a:defRPr/>
              </a:pPr>
              <a:r>
                <a:rPr lang="fr-FR" sz="800" i="1" dirty="0">
                  <a:solidFill>
                    <a:srgbClr val="000000"/>
                  </a:solidFill>
                  <a:latin typeface="Gill Sans MT" panose="020B0502020104020203"/>
                </a:rPr>
                <a:t>Décret n°2009-718 du 17/06/2009 en application Directive 2004/27/CE - art. R.4211-23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129C2F0E-AE53-A03F-645A-0D64A5CC4781}"/>
                </a:ext>
              </a:extLst>
            </p:cNvPr>
            <p:cNvSpPr txBox="1"/>
            <p:nvPr/>
          </p:nvSpPr>
          <p:spPr>
            <a:xfrm>
              <a:off x="3356018" y="1628197"/>
              <a:ext cx="630899" cy="346249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fr-FR" sz="1200" dirty="0">
                  <a:solidFill>
                    <a:srgbClr val="000000"/>
                  </a:solidFill>
                  <a:latin typeface="Gill Sans MT" panose="020B0502020104020203"/>
                </a:rPr>
                <a:t>Création REP</a:t>
              </a:r>
              <a:r>
                <a:rPr lang="fr-FR" sz="933" baseline="30000" dirty="0">
                  <a:solidFill>
                    <a:srgbClr val="000000"/>
                  </a:solidFill>
                  <a:latin typeface="Gill Sans MT" panose="020B0502020104020203"/>
                </a:rPr>
                <a:t>*</a:t>
              </a:r>
              <a:endParaRPr lang="fr-FR" sz="1200" baseline="30000" dirty="0">
                <a:solidFill>
                  <a:srgbClr val="000000"/>
                </a:solidFill>
                <a:latin typeface="Gill Sans MT" panose="020B0502020104020203"/>
              </a:endParaRPr>
            </a:p>
          </p:txBody>
        </p: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0556BFA0-0B7E-0D30-6945-9F0723DC634A}"/>
                </a:ext>
              </a:extLst>
            </p:cNvPr>
            <p:cNvCxnSpPr>
              <a:cxnSpLocks/>
              <a:endCxn id="21" idx="0"/>
            </p:cNvCxnSpPr>
            <p:nvPr/>
          </p:nvCxnSpPr>
          <p:spPr>
            <a:xfrm>
              <a:off x="3642694" y="2639995"/>
              <a:ext cx="6273" cy="145576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D6EC1B2D-D9D1-4851-0D76-7A9656E7D2BC}"/>
                </a:ext>
              </a:extLst>
            </p:cNvPr>
            <p:cNvCxnSpPr>
              <a:cxnSpLocks/>
              <a:stCxn id="22" idx="2"/>
              <a:endCxn id="20" idx="0"/>
            </p:cNvCxnSpPr>
            <p:nvPr/>
          </p:nvCxnSpPr>
          <p:spPr>
            <a:xfrm>
              <a:off x="3671468" y="1974445"/>
              <a:ext cx="0" cy="42210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98D2A467-8542-58A6-45BC-72540F7573CC}"/>
                </a:ext>
              </a:extLst>
            </p:cNvPr>
            <p:cNvCxnSpPr>
              <a:cxnSpLocks/>
            </p:cNvCxnSpPr>
            <p:nvPr/>
          </p:nvCxnSpPr>
          <p:spPr>
            <a:xfrm>
              <a:off x="5279735" y="2547993"/>
              <a:ext cx="0" cy="20486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38590D73-1894-3647-F24A-C61933EC064F}"/>
                </a:ext>
              </a:extLst>
            </p:cNvPr>
            <p:cNvCxnSpPr>
              <a:cxnSpLocks/>
            </p:cNvCxnSpPr>
            <p:nvPr/>
          </p:nvCxnSpPr>
          <p:spPr>
            <a:xfrm>
              <a:off x="7126582" y="2515924"/>
              <a:ext cx="0" cy="20486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BEA0561-0768-8762-DD02-C50357071275}"/>
                </a:ext>
              </a:extLst>
            </p:cNvPr>
            <p:cNvSpPr/>
            <p:nvPr/>
          </p:nvSpPr>
          <p:spPr>
            <a:xfrm>
              <a:off x="3676577" y="2737729"/>
              <a:ext cx="1550133" cy="747806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FC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r>
                <a:rPr lang="fr-FR" sz="1400" dirty="0">
                  <a:solidFill>
                    <a:srgbClr val="EFECF0">
                      <a:lumMod val="25000"/>
                    </a:srgbClr>
                  </a:solidFill>
                  <a:latin typeface="Gill Sans MT" panose="020B0502020104020203"/>
                </a:rPr>
                <a:t>1</a:t>
              </a:r>
              <a:r>
                <a:rPr lang="fr-FR" sz="1400" baseline="30000" dirty="0">
                  <a:solidFill>
                    <a:srgbClr val="EFECF0">
                      <a:lumMod val="25000"/>
                    </a:srgbClr>
                  </a:solidFill>
                  <a:latin typeface="Gill Sans MT" panose="020B0502020104020203"/>
                </a:rPr>
                <a:t>er</a:t>
              </a:r>
              <a:r>
                <a:rPr lang="fr-FR" sz="1400" dirty="0">
                  <a:solidFill>
                    <a:srgbClr val="EFECF0">
                      <a:lumMod val="25000"/>
                    </a:srgbClr>
                  </a:solidFill>
                  <a:latin typeface="Gill Sans MT" panose="020B0502020104020203"/>
                </a:rPr>
                <a:t> agrément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E30D3842-BED6-97B8-B564-501CAB27E111}"/>
                </a:ext>
              </a:extLst>
            </p:cNvPr>
            <p:cNvSpPr txBox="1"/>
            <p:nvPr/>
          </p:nvSpPr>
          <p:spPr>
            <a:xfrm>
              <a:off x="1665350" y="2396551"/>
              <a:ext cx="486306" cy="223090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pPr defTabSz="1219170">
                <a:defRPr/>
              </a:pPr>
              <a:r>
                <a:rPr lang="fr-FR" sz="1333" dirty="0">
                  <a:solidFill>
                    <a:srgbClr val="000000"/>
                  </a:solidFill>
                  <a:latin typeface="Gill Sans MT" panose="020B0502020104020203"/>
                </a:rPr>
                <a:t>2007</a:t>
              </a:r>
            </a:p>
          </p:txBody>
        </p: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20FA9F99-A557-096E-C654-C7B149D2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32810" y="2616432"/>
              <a:ext cx="0" cy="157916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FB856320-8203-C551-F077-1E8B69883236}"/>
                </a:ext>
              </a:extLst>
            </p:cNvPr>
            <p:cNvSpPr txBox="1"/>
            <p:nvPr/>
          </p:nvSpPr>
          <p:spPr>
            <a:xfrm>
              <a:off x="162653" y="4187196"/>
              <a:ext cx="2301910" cy="377074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fr-FR" sz="1067" b="1" dirty="0">
                  <a:solidFill>
                    <a:srgbClr val="000000"/>
                  </a:solidFill>
                  <a:latin typeface="Gill Sans MT" panose="020B0502020104020203"/>
                </a:rPr>
                <a:t>Collecte obligatoire pharmaciens</a:t>
              </a:r>
            </a:p>
            <a:p>
              <a:pPr algn="ctr" defTabSz="1219170">
                <a:defRPr/>
              </a:pPr>
              <a:r>
                <a:rPr lang="fr-FR" sz="800" i="1" dirty="0">
                  <a:solidFill>
                    <a:srgbClr val="000000"/>
                  </a:solidFill>
                  <a:latin typeface="Gill Sans MT" panose="020B0502020104020203"/>
                </a:rPr>
                <a:t>Art. L4211-2  de la Loi n°2007-248 du 26 février 2007 - art. 32 JORF 27 février 2007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FC6325B-8C66-311F-7D9F-D1592CA0E590}"/>
                </a:ext>
              </a:extLst>
            </p:cNvPr>
            <p:cNvSpPr/>
            <p:nvPr/>
          </p:nvSpPr>
          <p:spPr>
            <a:xfrm>
              <a:off x="5332761" y="2745037"/>
              <a:ext cx="1758931" cy="747806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FC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>
                  <a:solidFill>
                    <a:srgbClr val="EFECF0">
                      <a:lumMod val="25000"/>
                    </a:srgbClr>
                  </a:solidFill>
                  <a:latin typeface="Gill Sans MT" panose="020B0502020104020203"/>
                </a:rPr>
                <a:t>2</a:t>
              </a:r>
              <a:r>
                <a:rPr lang="fr-FR" sz="1400" baseline="30000" dirty="0">
                  <a:solidFill>
                    <a:srgbClr val="EFECF0">
                      <a:lumMod val="25000"/>
                    </a:srgbClr>
                  </a:solidFill>
                  <a:latin typeface="Gill Sans MT" panose="020B0502020104020203"/>
                </a:rPr>
                <a:t>ème</a:t>
              </a:r>
              <a:r>
                <a:rPr lang="fr-FR" sz="1400" dirty="0">
                  <a:solidFill>
                    <a:srgbClr val="EFECF0">
                      <a:lumMod val="25000"/>
                    </a:srgbClr>
                  </a:solidFill>
                  <a:latin typeface="Gill Sans MT" panose="020B0502020104020203"/>
                </a:rPr>
                <a:t> agrément</a:t>
              </a: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E2044BB3-111F-13B7-EE0A-AFF37C09694E}"/>
                </a:ext>
              </a:extLst>
            </p:cNvPr>
            <p:cNvSpPr txBox="1"/>
            <p:nvPr/>
          </p:nvSpPr>
          <p:spPr>
            <a:xfrm>
              <a:off x="193603" y="2143190"/>
              <a:ext cx="862850" cy="230833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fr-FR" sz="1400" dirty="0">
                  <a:solidFill>
                    <a:srgbClr val="FFFFFF"/>
                  </a:solidFill>
                  <a:latin typeface="Gill Sans MT" panose="020B0502020104020203"/>
                </a:rPr>
                <a:t>1993</a:t>
              </a: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0DFB9C46-39B9-90A7-38DC-47C7B94D2968}"/>
                </a:ext>
              </a:extLst>
            </p:cNvPr>
            <p:cNvSpPr txBox="1"/>
            <p:nvPr/>
          </p:nvSpPr>
          <p:spPr>
            <a:xfrm>
              <a:off x="177160" y="2497777"/>
              <a:ext cx="894212" cy="530770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fr-FR" sz="1333" dirty="0">
                  <a:solidFill>
                    <a:srgbClr val="000000"/>
                  </a:solidFill>
                  <a:latin typeface="Gill Sans MT" panose="020B0502020104020203"/>
                </a:rPr>
                <a:t>Création </a:t>
              </a:r>
              <a:r>
                <a:rPr lang="fr-FR" sz="1333" dirty="0">
                  <a:solidFill>
                    <a:srgbClr val="FF0000"/>
                  </a:solidFill>
                  <a:latin typeface="Gill Sans MT" panose="020B0502020104020203"/>
                </a:rPr>
                <a:t>volontaire de </a:t>
              </a:r>
              <a:r>
                <a:rPr lang="fr-FR" sz="1333" dirty="0">
                  <a:solidFill>
                    <a:srgbClr val="000000"/>
                  </a:solidFill>
                  <a:latin typeface="Gill Sans MT" panose="020B0502020104020203"/>
                </a:rPr>
                <a:t>Cyclamed</a:t>
              </a:r>
            </a:p>
          </p:txBody>
        </p: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6BE241EF-481B-721A-45BD-F4EAEE0EC736}"/>
                </a:ext>
              </a:extLst>
            </p:cNvPr>
            <p:cNvCxnSpPr>
              <a:cxnSpLocks/>
              <a:stCxn id="32" idx="2"/>
              <a:endCxn id="33" idx="0"/>
            </p:cNvCxnSpPr>
            <p:nvPr/>
          </p:nvCxnSpPr>
          <p:spPr>
            <a:xfrm flipH="1">
              <a:off x="624267" y="2374023"/>
              <a:ext cx="762" cy="12375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4323BA8E-24F8-3769-9B4C-3DC585B09309}"/>
                </a:ext>
              </a:extLst>
            </p:cNvPr>
            <p:cNvSpPr txBox="1"/>
            <p:nvPr/>
          </p:nvSpPr>
          <p:spPr>
            <a:xfrm>
              <a:off x="1029452" y="2396551"/>
              <a:ext cx="486306" cy="223090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pPr defTabSz="1219170">
                <a:defRPr/>
              </a:pPr>
              <a:r>
                <a:rPr lang="fr-FR" sz="1333" dirty="0">
                  <a:solidFill>
                    <a:srgbClr val="000000"/>
                  </a:solidFill>
                  <a:latin typeface="Gill Sans MT" panose="020B0502020104020203"/>
                </a:rPr>
                <a:t>1995</a:t>
              </a:r>
              <a:endParaRPr lang="fr-FR" sz="1400" dirty="0">
                <a:solidFill>
                  <a:srgbClr val="000000"/>
                </a:solidFill>
                <a:latin typeface="Gill Sans MT" panose="020B0502020104020203"/>
              </a:endParaRP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45D1ADEB-5443-BDFC-9A17-F9684A294892}"/>
                </a:ext>
              </a:extLst>
            </p:cNvPr>
            <p:cNvSpPr txBox="1"/>
            <p:nvPr/>
          </p:nvSpPr>
          <p:spPr>
            <a:xfrm>
              <a:off x="622757" y="3206161"/>
              <a:ext cx="1153068" cy="469408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fr-FR" sz="1067" b="1" dirty="0">
                  <a:solidFill>
                    <a:srgbClr val="000000"/>
                  </a:solidFill>
                  <a:latin typeface="Gill Sans MT" panose="020B0502020104020203"/>
                </a:rPr>
                <a:t>Pollueur – Payeur</a:t>
              </a:r>
            </a:p>
            <a:p>
              <a:pPr algn="ctr" defTabSz="1219170">
                <a:defRPr/>
              </a:pPr>
              <a:r>
                <a:rPr lang="fr-FR" sz="800" i="1" dirty="0">
                  <a:solidFill>
                    <a:srgbClr val="000000"/>
                  </a:solidFill>
                  <a:latin typeface="Gill Sans MT" panose="020B0502020104020203"/>
                </a:rPr>
                <a:t>Art. 174 CE du traité de l’Union Européenne transposée Loi du 02/02/95</a:t>
              </a:r>
              <a:endParaRPr lang="fr-FR" sz="1333" dirty="0">
                <a:solidFill>
                  <a:srgbClr val="000000"/>
                </a:solidFill>
                <a:latin typeface="Gill Sans MT" panose="020B0502020104020203"/>
              </a:endParaRPr>
            </a:p>
          </p:txBody>
        </p:sp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25DDF164-8155-8AAA-6387-F61E5AA80079}"/>
                </a:ext>
              </a:extLst>
            </p:cNvPr>
            <p:cNvCxnSpPr>
              <a:cxnSpLocks/>
              <a:endCxn id="36" idx="0"/>
            </p:cNvCxnSpPr>
            <p:nvPr/>
          </p:nvCxnSpPr>
          <p:spPr>
            <a:xfrm flipH="1">
              <a:off x="1199291" y="2583421"/>
              <a:ext cx="4854" cy="622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4A01CE2-86FD-399A-F167-7512EC4A47E5}"/>
                </a:ext>
              </a:extLst>
            </p:cNvPr>
            <p:cNvSpPr/>
            <p:nvPr/>
          </p:nvSpPr>
          <p:spPr>
            <a:xfrm>
              <a:off x="193603" y="3750931"/>
              <a:ext cx="3421480" cy="253724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r>
                <a:rPr lang="fr-FR" sz="1333" b="1" i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Gill Sans MT" panose="020B0502020104020203"/>
                </a:rPr>
                <a:t>Fonctionnement sous approbation des pouvoirs publics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CF4ACD5-3342-63EF-B81B-9A6CBF35F3E3}"/>
                </a:ext>
              </a:extLst>
            </p:cNvPr>
            <p:cNvSpPr/>
            <p:nvPr/>
          </p:nvSpPr>
          <p:spPr>
            <a:xfrm>
              <a:off x="7168633" y="2737729"/>
              <a:ext cx="1758931" cy="747806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92D05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r>
                <a:rPr lang="fr-FR" sz="2667" dirty="0">
                  <a:solidFill>
                    <a:srgbClr val="002060"/>
                  </a:solidFill>
                  <a:latin typeface="Gill Sans MT" panose="020B0502020104020203"/>
                </a:rPr>
                <a:t>3</a:t>
              </a:r>
              <a:r>
                <a:rPr lang="fr-FR" sz="2667" baseline="30000" dirty="0" err="1">
                  <a:solidFill>
                    <a:srgbClr val="002060"/>
                  </a:solidFill>
                  <a:latin typeface="Gill Sans MT" panose="020B0502020104020203"/>
                </a:rPr>
                <a:t>ème</a:t>
              </a:r>
              <a:r>
                <a:rPr lang="fr-FR" sz="2667" dirty="0">
                  <a:solidFill>
                    <a:srgbClr val="002060"/>
                  </a:solidFill>
                  <a:latin typeface="Gill Sans MT" panose="020B0502020104020203"/>
                </a:rPr>
                <a:t> agrément</a:t>
              </a:r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025E13B4-9DA2-F187-BCC8-792480FD4012}"/>
                </a:ext>
              </a:extLst>
            </p:cNvPr>
            <p:cNvSpPr txBox="1"/>
            <p:nvPr/>
          </p:nvSpPr>
          <p:spPr>
            <a:xfrm>
              <a:off x="8464091" y="2365726"/>
              <a:ext cx="486306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defRPr/>
              </a:pPr>
              <a:r>
                <a:rPr lang="fr-FR" sz="1400" dirty="0">
                  <a:solidFill>
                    <a:srgbClr val="000000"/>
                  </a:solidFill>
                  <a:latin typeface="Gill Sans MT" panose="020B0502020104020203"/>
                </a:rPr>
                <a:t>2027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29863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9391E7D0-2482-D41A-E473-F52BDC5222A8}"/>
              </a:ext>
            </a:extLst>
          </p:cNvPr>
          <p:cNvSpPr txBox="1"/>
          <p:nvPr/>
        </p:nvSpPr>
        <p:spPr>
          <a:xfrm>
            <a:off x="2528380" y="3400048"/>
            <a:ext cx="71352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3200" b="1" dirty="0">
                <a:solidFill>
                  <a:srgbClr val="76B82A"/>
                </a:solidFill>
                <a:latin typeface="Open Sans"/>
                <a:ea typeface="Open Sans"/>
                <a:cs typeface="Open Sans"/>
              </a:rPr>
              <a:t>Collecte CYCLAMED 2024</a:t>
            </a:r>
          </a:p>
        </p:txBody>
      </p:sp>
      <p:pic>
        <p:nvPicPr>
          <p:cNvPr id="1026" name="Picture 2" descr="Logo Recyclage - ClipArt Best">
            <a:extLst>
              <a:ext uri="{FF2B5EF4-FFF2-40B4-BE49-F238E27FC236}">
                <a16:creationId xmlns:a16="http://schemas.microsoft.com/office/drawing/2014/main" id="{787D8B6C-6B33-CC6F-A580-361F0F7D6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828" y="4058651"/>
            <a:ext cx="2606341" cy="2606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19584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7;p15">
            <a:extLst>
              <a:ext uri="{FF2B5EF4-FFF2-40B4-BE49-F238E27FC236}">
                <a16:creationId xmlns:a16="http://schemas.microsoft.com/office/drawing/2014/main" id="{9439473B-8CCD-A640-DE9A-EAB8D7206A5D}"/>
              </a:ext>
            </a:extLst>
          </p:cNvPr>
          <p:cNvSpPr txBox="1"/>
          <p:nvPr/>
        </p:nvSpPr>
        <p:spPr>
          <a:xfrm>
            <a:off x="864067" y="309833"/>
            <a:ext cx="9728400" cy="4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fr-FR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SemiBold"/>
              </a:rPr>
              <a:t>Q</a:t>
            </a:r>
            <a:r>
              <a:rPr lang="fr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SemiBold"/>
              </a:rPr>
              <a:t>uantité en équivalent boites de MNU collectées par habitant par région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09E1B843-C5C2-4327-B8F4-16A908029592}"/>
              </a:ext>
            </a:extLst>
          </p:cNvPr>
          <p:cNvSpPr txBox="1"/>
          <p:nvPr/>
        </p:nvSpPr>
        <p:spPr>
          <a:xfrm>
            <a:off x="6936692" y="896738"/>
            <a:ext cx="4897387" cy="18158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>
              <a:defRPr/>
            </a:pPr>
            <a:r>
              <a:rPr lang="fr-FR" sz="1600" dirty="0">
                <a:solidFill>
                  <a:srgbClr val="002060"/>
                </a:solidFill>
                <a:latin typeface="Open Sans "/>
                <a:cs typeface="Arial"/>
                <a:sym typeface="Arial"/>
              </a:rPr>
              <a:t>France </a:t>
            </a:r>
          </a:p>
          <a:p>
            <a:pPr algn="ctr" defTabSz="1219170">
              <a:defRPr/>
            </a:pPr>
            <a:r>
              <a:rPr lang="fr-FR" sz="1600" dirty="0">
                <a:solidFill>
                  <a:srgbClr val="002060"/>
                </a:solidFill>
                <a:latin typeface="Open Sans "/>
                <a:cs typeface="Arial"/>
                <a:sym typeface="Arial"/>
              </a:rPr>
              <a:t>1,93 boites / habitant</a:t>
            </a:r>
          </a:p>
          <a:p>
            <a:pPr algn="ctr" defTabSz="1219170">
              <a:defRPr/>
            </a:pPr>
            <a:r>
              <a:rPr lang="fr-FR" sz="1600" dirty="0">
                <a:solidFill>
                  <a:srgbClr val="002060"/>
                </a:solidFill>
                <a:latin typeface="Open Sans "/>
                <a:cs typeface="Arial"/>
                <a:sym typeface="Arial"/>
              </a:rPr>
              <a:t>soit 112 g / habitant</a:t>
            </a:r>
          </a:p>
          <a:p>
            <a:pPr algn="ctr" defTabSz="1219170">
              <a:defRPr/>
            </a:pPr>
            <a:endParaRPr lang="fr-FR" sz="1600" dirty="0">
              <a:solidFill>
                <a:srgbClr val="002060"/>
              </a:solidFill>
              <a:latin typeface="Open Sans "/>
              <a:cs typeface="Arial"/>
              <a:sym typeface="Arial"/>
            </a:endParaRPr>
          </a:p>
          <a:p>
            <a:pPr algn="ctr" defTabSz="1219170">
              <a:defRPr/>
            </a:pPr>
            <a:r>
              <a:rPr lang="fr-FR" sz="1600" dirty="0">
                <a:solidFill>
                  <a:srgbClr val="002060"/>
                </a:solidFill>
                <a:latin typeface="Open Sans "/>
                <a:cs typeface="Arial"/>
                <a:sym typeface="Arial"/>
              </a:rPr>
              <a:t>Ile-de-France </a:t>
            </a:r>
          </a:p>
          <a:p>
            <a:pPr algn="ctr" defTabSz="1219170">
              <a:defRPr/>
            </a:pPr>
            <a:r>
              <a:rPr lang="fr-FR" sz="1600" dirty="0">
                <a:solidFill>
                  <a:srgbClr val="002060"/>
                </a:solidFill>
                <a:latin typeface="Open Sans "/>
                <a:cs typeface="Arial"/>
                <a:sym typeface="Arial"/>
              </a:rPr>
              <a:t>1,45 boite / habitant</a:t>
            </a:r>
          </a:p>
          <a:p>
            <a:pPr algn="ctr" defTabSz="1219170">
              <a:defRPr/>
            </a:pPr>
            <a:r>
              <a:rPr lang="fr-FR" sz="1600" dirty="0">
                <a:solidFill>
                  <a:srgbClr val="002060"/>
                </a:solidFill>
                <a:latin typeface="Open Sans "/>
                <a:cs typeface="Arial"/>
                <a:sym typeface="Arial"/>
              </a:rPr>
              <a:t>soit 84 g / habitant 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579B748-D664-2605-B74F-DF96D572400B}"/>
              </a:ext>
            </a:extLst>
          </p:cNvPr>
          <p:cNvSpPr txBox="1">
            <a:spLocks/>
          </p:cNvSpPr>
          <p:nvPr/>
        </p:nvSpPr>
        <p:spPr>
          <a:xfrm>
            <a:off x="-14146" y="6438424"/>
            <a:ext cx="523812" cy="39677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fld id="{00000000-1234-1234-1234-123412341234}" type="slidenum">
              <a:rPr lang="fr-FR" sz="1867" kern="0">
                <a:solidFill>
                  <a:srgbClr val="7DBC35"/>
                </a:solidFill>
              </a:rPr>
              <a:pPr defTabSz="1219170"/>
              <a:t>21</a:t>
            </a:fld>
            <a:endParaRPr lang="fr-FR" sz="1867" kern="0" dirty="0">
              <a:solidFill>
                <a:srgbClr val="7DBC35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5F8D56E-4421-E33C-76B7-8C69A4E56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333" y="692352"/>
            <a:ext cx="5413551" cy="5988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Google Shape;78;p15">
            <a:extLst>
              <a:ext uri="{FF2B5EF4-FFF2-40B4-BE49-F238E27FC236}">
                <a16:creationId xmlns:a16="http://schemas.microsoft.com/office/drawing/2014/main" id="{600B32C9-C3A6-CDC5-2AEA-4158346E5786}"/>
              </a:ext>
            </a:extLst>
          </p:cNvPr>
          <p:cNvSpPr txBox="1"/>
          <p:nvPr/>
        </p:nvSpPr>
        <p:spPr>
          <a:xfrm>
            <a:off x="281240" y="186247"/>
            <a:ext cx="740400" cy="6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fr" sz="3200" b="1" dirty="0">
                <a:solidFill>
                  <a:srgbClr val="76B82A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3200" b="1" dirty="0">
              <a:solidFill>
                <a:srgbClr val="76B82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BDE25ACB-8E3D-3C34-152D-E317A07BFDA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3309532"/>
              </p:ext>
            </p:extLst>
          </p:nvPr>
        </p:nvGraphicFramePr>
        <p:xfrm>
          <a:off x="6936692" y="311810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7745826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77;p15">
            <a:extLst>
              <a:ext uri="{FF2B5EF4-FFF2-40B4-BE49-F238E27FC236}">
                <a16:creationId xmlns:a16="http://schemas.microsoft.com/office/drawing/2014/main" id="{B98E09F6-31D0-F642-B33F-D24E503B2295}"/>
              </a:ext>
            </a:extLst>
          </p:cNvPr>
          <p:cNvSpPr txBox="1"/>
          <p:nvPr/>
        </p:nvSpPr>
        <p:spPr>
          <a:xfrm>
            <a:off x="864067" y="309833"/>
            <a:ext cx="9728400" cy="4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/>
            <a:r>
              <a:rPr lang="fr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SemiBold"/>
              </a:rPr>
              <a:t>Taux de collecte 2024 - FRANCE</a:t>
            </a:r>
            <a:endParaRPr sz="2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 SemiBold"/>
            </a:endParaRPr>
          </a:p>
        </p:txBody>
      </p:sp>
      <p:sp>
        <p:nvSpPr>
          <p:cNvPr id="14" name="Google Shape;78;p15">
            <a:extLst>
              <a:ext uri="{FF2B5EF4-FFF2-40B4-BE49-F238E27FC236}">
                <a16:creationId xmlns:a16="http://schemas.microsoft.com/office/drawing/2014/main" id="{A49966E8-18EC-394A-912B-C52BEC5D42DF}"/>
              </a:ext>
            </a:extLst>
          </p:cNvPr>
          <p:cNvSpPr txBox="1"/>
          <p:nvPr/>
        </p:nvSpPr>
        <p:spPr>
          <a:xfrm>
            <a:off x="255933" y="176800"/>
            <a:ext cx="740400" cy="6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40"/>
            <a:endParaRPr sz="3200" b="1" dirty="0">
              <a:solidFill>
                <a:srgbClr val="76B82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" name="Espace réservé du numéro de diapositive 1">
            <a:extLst>
              <a:ext uri="{FF2B5EF4-FFF2-40B4-BE49-F238E27FC236}">
                <a16:creationId xmlns:a16="http://schemas.microsoft.com/office/drawing/2014/main" id="{C19BA181-7A94-4CFB-6991-1A993EA6C7AC}"/>
              </a:ext>
            </a:extLst>
          </p:cNvPr>
          <p:cNvSpPr txBox="1">
            <a:spLocks/>
          </p:cNvSpPr>
          <p:nvPr/>
        </p:nvSpPr>
        <p:spPr>
          <a:xfrm>
            <a:off x="-14146" y="6438425"/>
            <a:ext cx="523812" cy="39677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40"/>
            <a:fld id="{00000000-1234-1234-1234-123412341234}" type="slidenum">
              <a:rPr lang="fr-FR" sz="1867">
                <a:solidFill>
                  <a:srgbClr val="7DBC35"/>
                </a:solidFill>
              </a:rPr>
              <a:pPr defTabSz="1219140"/>
              <a:t>22</a:t>
            </a:fld>
            <a:endParaRPr lang="fr-FR" sz="1867" dirty="0">
              <a:solidFill>
                <a:srgbClr val="7DBC35"/>
              </a:solidFill>
            </a:endParaRPr>
          </a:p>
        </p:txBody>
      </p:sp>
      <p:graphicFrame>
        <p:nvGraphicFramePr>
          <p:cNvPr id="6" name="Diagramme 5">
            <a:extLst>
              <a:ext uri="{FF2B5EF4-FFF2-40B4-BE49-F238E27FC236}">
                <a16:creationId xmlns:a16="http://schemas.microsoft.com/office/drawing/2014/main" id="{CA7F5C99-CADB-0C51-5B6D-D5C6D0071A12}"/>
              </a:ext>
            </a:extLst>
          </p:cNvPr>
          <p:cNvGraphicFramePr/>
          <p:nvPr/>
        </p:nvGraphicFramePr>
        <p:xfrm>
          <a:off x="54404" y="827714"/>
          <a:ext cx="5273597" cy="3885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Vague 7">
            <a:extLst>
              <a:ext uri="{FF2B5EF4-FFF2-40B4-BE49-F238E27FC236}">
                <a16:creationId xmlns:a16="http://schemas.microsoft.com/office/drawing/2014/main" id="{AAB84464-205E-1A0E-62A3-485C8E1AE29F}"/>
              </a:ext>
            </a:extLst>
          </p:cNvPr>
          <p:cNvSpPr/>
          <p:nvPr/>
        </p:nvSpPr>
        <p:spPr>
          <a:xfrm>
            <a:off x="3933825" y="4709612"/>
            <a:ext cx="4422523" cy="1268104"/>
          </a:xfrm>
          <a:prstGeom prst="wav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6000" tIns="48000" rIns="1104000" rtlCol="0" anchor="ctr">
            <a:spAutoFit/>
          </a:bodyPr>
          <a:lstStyle/>
          <a:p>
            <a:pPr marL="819110" lvl="4" algn="ctr" defTabSz="1219140">
              <a:spcBef>
                <a:spcPts val="400"/>
              </a:spcBef>
              <a:buSzPts val="1000"/>
              <a:tabLst>
                <a:tab pos="2438278" algn="l"/>
              </a:tabLst>
            </a:pPr>
            <a:r>
              <a:rPr lang="fr-FR" sz="16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Objectif 2024 du CDC  </a:t>
            </a:r>
          </a:p>
          <a:p>
            <a:pPr marL="819110" lvl="4" algn="ctr" defTabSz="1219140">
              <a:spcBef>
                <a:spcPts val="400"/>
              </a:spcBef>
              <a:buSzPts val="1000"/>
              <a:tabLst>
                <a:tab pos="2438278" algn="l"/>
              </a:tabLst>
            </a:pPr>
            <a:r>
              <a:rPr lang="fr-FR" sz="16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Taux de collecte = 70 % </a:t>
            </a:r>
          </a:p>
        </p:txBody>
      </p:sp>
      <p:graphicFrame>
        <p:nvGraphicFramePr>
          <p:cNvPr id="4" name="Graphique 3">
            <a:extLst>
              <a:ext uri="{FF2B5EF4-FFF2-40B4-BE49-F238E27FC236}">
                <a16:creationId xmlns:a16="http://schemas.microsoft.com/office/drawing/2014/main" id="{A115E8D6-1559-4FB9-BFF8-4C8945AC3588}"/>
              </a:ext>
            </a:extLst>
          </p:cNvPr>
          <p:cNvGraphicFramePr>
            <a:graphicFrameLocks/>
          </p:cNvGraphicFramePr>
          <p:nvPr/>
        </p:nvGraphicFramePr>
        <p:xfrm>
          <a:off x="6070348" y="104971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7" name="Google Shape;78;p15">
            <a:extLst>
              <a:ext uri="{FF2B5EF4-FFF2-40B4-BE49-F238E27FC236}">
                <a16:creationId xmlns:a16="http://schemas.microsoft.com/office/drawing/2014/main" id="{5C8151B6-44C1-DF1A-1B15-2BA72F4D4082}"/>
              </a:ext>
            </a:extLst>
          </p:cNvPr>
          <p:cNvSpPr txBox="1"/>
          <p:nvPr/>
        </p:nvSpPr>
        <p:spPr>
          <a:xfrm>
            <a:off x="281240" y="186247"/>
            <a:ext cx="740400" cy="6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fr" sz="3200" b="1" dirty="0">
                <a:solidFill>
                  <a:srgbClr val="76B82A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3200" b="1" dirty="0">
              <a:solidFill>
                <a:srgbClr val="76B82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199F85B-9A5F-37EC-360A-DB697EC55361}"/>
              </a:ext>
            </a:extLst>
          </p:cNvPr>
          <p:cNvSpPr txBox="1"/>
          <p:nvPr/>
        </p:nvSpPr>
        <p:spPr>
          <a:xfrm>
            <a:off x="4751274" y="2421312"/>
            <a:ext cx="1497911" cy="1077026"/>
          </a:xfrm>
          <a:prstGeom prst="rect">
            <a:avLst/>
          </a:prstGeom>
          <a:solidFill>
            <a:srgbClr val="FFFF00"/>
          </a:solidFill>
          <a:ln w="5715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2133" b="1" dirty="0">
                <a:solidFill>
                  <a:srgbClr val="000000"/>
                </a:solidFill>
              </a:rPr>
              <a:t>2025</a:t>
            </a:r>
          </a:p>
          <a:p>
            <a:pPr algn="ctr"/>
            <a:r>
              <a:rPr lang="fr-FR" sz="2133" b="1" dirty="0">
                <a:solidFill>
                  <a:srgbClr val="000000"/>
                </a:solidFill>
              </a:rPr>
              <a:t>à confirmer</a:t>
            </a:r>
          </a:p>
          <a:p>
            <a:pPr algn="ctr"/>
            <a:r>
              <a:rPr lang="fr-FR" sz="2133" b="1" dirty="0">
                <a:solidFill>
                  <a:srgbClr val="000000"/>
                </a:solidFill>
                <a:sym typeface="Symbol" panose="05050102010706020507" pitchFamily="18" charset="2"/>
              </a:rPr>
              <a:t> </a:t>
            </a:r>
            <a:r>
              <a:rPr lang="fr-FR" sz="2133" b="1" dirty="0">
                <a:solidFill>
                  <a:srgbClr val="000000"/>
                </a:solidFill>
              </a:rPr>
              <a:t>23 %</a:t>
            </a:r>
          </a:p>
        </p:txBody>
      </p:sp>
    </p:spTree>
    <p:extLst>
      <p:ext uri="{BB962C8B-B14F-4D97-AF65-F5344CB8AC3E}">
        <p14:creationId xmlns:p14="http://schemas.microsoft.com/office/powerpoint/2010/main" val="69879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06B293-8A5F-0679-A878-98AA0ACB0B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5;p14">
            <a:extLst>
              <a:ext uri="{FF2B5EF4-FFF2-40B4-BE49-F238E27FC236}">
                <a16:creationId xmlns:a16="http://schemas.microsoft.com/office/drawing/2014/main" id="{2C8B47F2-19DF-4834-258A-046449973306}"/>
              </a:ext>
            </a:extLst>
          </p:cNvPr>
          <p:cNvSpPr txBox="1"/>
          <p:nvPr/>
        </p:nvSpPr>
        <p:spPr>
          <a:xfrm>
            <a:off x="2920399" y="3262165"/>
            <a:ext cx="6351200" cy="14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defRPr/>
            </a:pPr>
            <a:r>
              <a:rPr lang="fr-FR" sz="3200" b="1" dirty="0">
                <a:solidFill>
                  <a:srgbClr val="76B82A"/>
                </a:solidFill>
                <a:latin typeface="Open Sans"/>
                <a:ea typeface="Open Sans"/>
                <a:cs typeface="Open Sans"/>
              </a:rPr>
              <a:t>Les réceptacles de collecte</a:t>
            </a:r>
          </a:p>
        </p:txBody>
      </p:sp>
      <p:pic>
        <p:nvPicPr>
          <p:cNvPr id="4" name="Google Shape;66;p14">
            <a:extLst>
              <a:ext uri="{FF2B5EF4-FFF2-40B4-BE49-F238E27FC236}">
                <a16:creationId xmlns:a16="http://schemas.microsoft.com/office/drawing/2014/main" id="{02E1F49C-47C1-6558-80F4-D564DACC899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914037" y="3765884"/>
            <a:ext cx="2363925" cy="27856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92361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>
          <a:extLst>
            <a:ext uri="{FF2B5EF4-FFF2-40B4-BE49-F238E27FC236}">
              <a16:creationId xmlns:a16="http://schemas.microsoft.com/office/drawing/2014/main" id="{BE7D21CC-25A1-006F-1334-FA8B1FF3B8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8;p15">
            <a:extLst>
              <a:ext uri="{FF2B5EF4-FFF2-40B4-BE49-F238E27FC236}">
                <a16:creationId xmlns:a16="http://schemas.microsoft.com/office/drawing/2014/main" id="{8DEA7266-AB70-E52F-C491-19836B7CBD0F}"/>
              </a:ext>
            </a:extLst>
          </p:cNvPr>
          <p:cNvSpPr txBox="1"/>
          <p:nvPr/>
        </p:nvSpPr>
        <p:spPr>
          <a:xfrm>
            <a:off x="123667" y="176190"/>
            <a:ext cx="740400" cy="6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76B82A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76B82A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" name="Espace réservé du numéro de diapositive 1">
            <a:extLst>
              <a:ext uri="{FF2B5EF4-FFF2-40B4-BE49-F238E27FC236}">
                <a16:creationId xmlns:a16="http://schemas.microsoft.com/office/drawing/2014/main" id="{536FFC35-4A1B-CF0E-3B98-660407F8C0D4}"/>
              </a:ext>
            </a:extLst>
          </p:cNvPr>
          <p:cNvSpPr txBox="1">
            <a:spLocks/>
          </p:cNvSpPr>
          <p:nvPr/>
        </p:nvSpPr>
        <p:spPr>
          <a:xfrm>
            <a:off x="-14146" y="6438424"/>
            <a:ext cx="523812" cy="39677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fr-FR" sz="1867" kern="0" dirty="0">
                <a:solidFill>
                  <a:srgbClr val="7DBC35"/>
                </a:solidFill>
              </a:rPr>
              <a:t>13</a:t>
            </a:r>
            <a:endParaRPr kumimoji="0" lang="fr-FR" sz="1867" b="0" i="0" u="none" strike="noStrike" kern="0" cap="none" spc="0" normalizeH="0" baseline="0" noProof="0" dirty="0">
              <a:ln>
                <a:noFill/>
              </a:ln>
              <a:solidFill>
                <a:srgbClr val="7DBC3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Google Shape;77;p15">
            <a:extLst>
              <a:ext uri="{FF2B5EF4-FFF2-40B4-BE49-F238E27FC236}">
                <a16:creationId xmlns:a16="http://schemas.microsoft.com/office/drawing/2014/main" id="{8329AA5F-AF8D-074F-3FA8-D821B84C7498}"/>
              </a:ext>
            </a:extLst>
          </p:cNvPr>
          <p:cNvSpPr txBox="1"/>
          <p:nvPr/>
        </p:nvSpPr>
        <p:spPr>
          <a:xfrm>
            <a:off x="864067" y="309832"/>
            <a:ext cx="9728400" cy="4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None/>
              <a:defRPr sz="1600" b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defTabSz="1219140">
              <a:buClr>
                <a:srgbClr val="000000"/>
              </a:buClr>
            </a:pPr>
            <a:r>
              <a:rPr lang="fr-FR" sz="2000" b="0" dirty="0">
                <a:solidFill>
                  <a:schemeClr val="bg1"/>
                </a:solidFill>
                <a:sym typeface="Arial"/>
              </a:rPr>
              <a:t>Caractéristiques des réceptacles de collecte actuels </a:t>
            </a:r>
          </a:p>
        </p:txBody>
      </p:sp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73C3C7EF-0700-B78C-08D0-0889BF679212}"/>
              </a:ext>
            </a:extLst>
          </p:cNvPr>
          <p:cNvGraphicFramePr/>
          <p:nvPr/>
        </p:nvGraphicFramePr>
        <p:xfrm>
          <a:off x="327324" y="1402797"/>
          <a:ext cx="5233715" cy="45442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6" name="Groupe 5">
            <a:extLst>
              <a:ext uri="{FF2B5EF4-FFF2-40B4-BE49-F238E27FC236}">
                <a16:creationId xmlns:a16="http://schemas.microsoft.com/office/drawing/2014/main" id="{EACFE261-AEC7-F93F-1233-5FA56C61F734}"/>
              </a:ext>
            </a:extLst>
          </p:cNvPr>
          <p:cNvGrpSpPr/>
          <p:nvPr/>
        </p:nvGrpSpPr>
        <p:grpSpPr>
          <a:xfrm>
            <a:off x="5272118" y="989961"/>
            <a:ext cx="4818368" cy="4066769"/>
            <a:chOff x="4063337" y="776811"/>
            <a:chExt cx="3613776" cy="3050077"/>
          </a:xfrm>
        </p:grpSpPr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CDA84037-34A7-992A-26AC-E686D794AE1B}"/>
                </a:ext>
              </a:extLst>
            </p:cNvPr>
            <p:cNvGrpSpPr/>
            <p:nvPr/>
          </p:nvGrpSpPr>
          <p:grpSpPr>
            <a:xfrm>
              <a:off x="4063337" y="776811"/>
              <a:ext cx="3613776" cy="2666916"/>
              <a:chOff x="4063337" y="776811"/>
              <a:chExt cx="3613776" cy="2666916"/>
            </a:xfrm>
          </p:grpSpPr>
          <p:grpSp>
            <p:nvGrpSpPr>
              <p:cNvPr id="10" name="Groupe 9">
                <a:extLst>
                  <a:ext uri="{FF2B5EF4-FFF2-40B4-BE49-F238E27FC236}">
                    <a16:creationId xmlns:a16="http://schemas.microsoft.com/office/drawing/2014/main" id="{2583921C-E9C5-4A8D-51F0-3A9E5BAFAEBE}"/>
                  </a:ext>
                </a:extLst>
              </p:cNvPr>
              <p:cNvGrpSpPr/>
              <p:nvPr/>
            </p:nvGrpSpPr>
            <p:grpSpPr>
              <a:xfrm>
                <a:off x="5943601" y="841114"/>
                <a:ext cx="1733512" cy="775313"/>
                <a:chOff x="5413950" y="964368"/>
                <a:chExt cx="2272624" cy="994610"/>
              </a:xfrm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1A2E7AE9-019A-FE74-B81D-D974046D00B7}"/>
                    </a:ext>
                  </a:extLst>
                </p:cNvPr>
                <p:cNvSpPr/>
                <p:nvPr/>
              </p:nvSpPr>
              <p:spPr>
                <a:xfrm>
                  <a:off x="6084075" y="1614474"/>
                  <a:ext cx="1602499" cy="32890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933" dirty="0">
                      <a:solidFill>
                        <a:schemeClr val="tx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Limite de remplissage à ne pas dépasser</a:t>
                  </a:r>
                </a:p>
              </p:txBody>
            </p:sp>
            <p:cxnSp>
              <p:nvCxnSpPr>
                <p:cNvPr id="13" name="Connecteur droit avec flèche 12">
                  <a:extLst>
                    <a:ext uri="{FF2B5EF4-FFF2-40B4-BE49-F238E27FC236}">
                      <a16:creationId xmlns:a16="http://schemas.microsoft.com/office/drawing/2014/main" id="{03DC34A4-298D-570B-D6AF-CF07B6273D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550174" y="1732236"/>
                  <a:ext cx="502782" cy="226742"/>
                </a:xfrm>
                <a:prstGeom prst="straightConnector1">
                  <a:avLst/>
                </a:prstGeom>
                <a:ln>
                  <a:solidFill>
                    <a:srgbClr val="00B05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0AD48F1F-278A-0CC8-824D-DF3A2880A835}"/>
                    </a:ext>
                  </a:extLst>
                </p:cNvPr>
                <p:cNvSpPr/>
                <p:nvPr/>
              </p:nvSpPr>
              <p:spPr>
                <a:xfrm>
                  <a:off x="5922818" y="964368"/>
                  <a:ext cx="1332713" cy="23552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933" dirty="0">
                      <a:solidFill>
                        <a:schemeClr val="tx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Poignées collées</a:t>
                  </a:r>
                </a:p>
              </p:txBody>
            </p:sp>
            <p:cxnSp>
              <p:nvCxnSpPr>
                <p:cNvPr id="15" name="Connecteur droit avec flèche 14">
                  <a:extLst>
                    <a:ext uri="{FF2B5EF4-FFF2-40B4-BE49-F238E27FC236}">
                      <a16:creationId xmlns:a16="http://schemas.microsoft.com/office/drawing/2014/main" id="{071C4F16-0C6D-7FF2-E142-1E7E89DEBC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413950" y="1082132"/>
                  <a:ext cx="508868" cy="252907"/>
                </a:xfrm>
                <a:prstGeom prst="straightConnector1">
                  <a:avLst/>
                </a:prstGeom>
                <a:ln>
                  <a:solidFill>
                    <a:srgbClr val="00B05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1" name="Google Shape;66;p14">
                <a:extLst>
                  <a:ext uri="{FF2B5EF4-FFF2-40B4-BE49-F238E27FC236}">
                    <a16:creationId xmlns:a16="http://schemas.microsoft.com/office/drawing/2014/main" id="{E624BCC0-DFAC-BDB0-366F-C7086A04B2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>
                <a:off x="4063337" y="776811"/>
                <a:ext cx="2263140" cy="266691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9" name="Google Shape;75;p15">
              <a:extLst>
                <a:ext uri="{FF2B5EF4-FFF2-40B4-BE49-F238E27FC236}">
                  <a16:creationId xmlns:a16="http://schemas.microsoft.com/office/drawing/2014/main" id="{15718C99-2F44-1921-9E72-B0D83CA6AF55}"/>
                </a:ext>
              </a:extLst>
            </p:cNvPr>
            <p:cNvSpPr/>
            <p:nvPr/>
          </p:nvSpPr>
          <p:spPr>
            <a:xfrm>
              <a:off x="4248881" y="3557338"/>
              <a:ext cx="1943100" cy="269550"/>
            </a:xfrm>
            <a:prstGeom prst="roundRect">
              <a:avLst>
                <a:gd name="adj" fmla="val 50000"/>
              </a:avLst>
            </a:prstGeom>
            <a:solidFill>
              <a:srgbClr val="76B82A"/>
            </a:solidFill>
            <a:ln w="19050" cap="flat" cmpd="sng">
              <a:solidFill>
                <a:srgbClr val="76B82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377"/>
              <a:r>
                <a:rPr lang="fr-FR" b="1" dirty="0">
                  <a:solidFill>
                    <a:srgbClr val="FFFFF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Sécurité renforcée</a:t>
              </a:r>
              <a:endParaRPr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4D183A51-89B7-0F5C-77C7-B002E7BAE422}"/>
              </a:ext>
            </a:extLst>
          </p:cNvPr>
          <p:cNvGrpSpPr/>
          <p:nvPr/>
        </p:nvGrpSpPr>
        <p:grpSpPr>
          <a:xfrm>
            <a:off x="8847157" y="2587202"/>
            <a:ext cx="3050635" cy="3555889"/>
            <a:chOff x="6610531" y="1756803"/>
            <a:chExt cx="2390599" cy="2816173"/>
          </a:xfrm>
        </p:grpSpPr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EFD0FB0F-74ED-B7EF-B4CF-8F2BE184B844}"/>
                </a:ext>
              </a:extLst>
            </p:cNvPr>
            <p:cNvGrpSpPr/>
            <p:nvPr/>
          </p:nvGrpSpPr>
          <p:grpSpPr>
            <a:xfrm>
              <a:off x="6610531" y="1756803"/>
              <a:ext cx="2390599" cy="2816173"/>
              <a:chOff x="5172591" y="1409933"/>
              <a:chExt cx="2792840" cy="3017801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DFB700C-2975-A907-59D6-02334A1622EB}"/>
                  </a:ext>
                </a:extLst>
              </p:cNvPr>
              <p:cNvSpPr/>
              <p:nvPr/>
            </p:nvSpPr>
            <p:spPr>
              <a:xfrm>
                <a:off x="6714628" y="1409933"/>
                <a:ext cx="1108913" cy="38267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067" u="sng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Vue d’en haut (faces à rabattre)</a:t>
                </a:r>
              </a:p>
            </p:txBody>
          </p:sp>
          <p:grpSp>
            <p:nvGrpSpPr>
              <p:cNvPr id="20" name="Groupe 19">
                <a:extLst>
                  <a:ext uri="{FF2B5EF4-FFF2-40B4-BE49-F238E27FC236}">
                    <a16:creationId xmlns:a16="http://schemas.microsoft.com/office/drawing/2014/main" id="{20EB1551-7A5E-31C7-0D01-6828C69CF89E}"/>
                  </a:ext>
                </a:extLst>
              </p:cNvPr>
              <p:cNvGrpSpPr/>
              <p:nvPr/>
            </p:nvGrpSpPr>
            <p:grpSpPr>
              <a:xfrm>
                <a:off x="5172591" y="1888202"/>
                <a:ext cx="2792840" cy="2539532"/>
                <a:chOff x="5172591" y="1888202"/>
                <a:chExt cx="2792840" cy="2539532"/>
              </a:xfrm>
            </p:grpSpPr>
            <p:pic>
              <p:nvPicPr>
                <p:cNvPr id="21" name="Image 20">
                  <a:extLst>
                    <a:ext uri="{FF2B5EF4-FFF2-40B4-BE49-F238E27FC236}">
                      <a16:creationId xmlns:a16="http://schemas.microsoft.com/office/drawing/2014/main" id="{90B9E123-64C9-0E08-99E4-8E72C76F09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583860" y="1888202"/>
                  <a:ext cx="1381570" cy="1120191"/>
                </a:xfrm>
                <a:prstGeom prst="rect">
                  <a:avLst/>
                </a:prstGeom>
              </p:spPr>
            </p:pic>
            <p:cxnSp>
              <p:nvCxnSpPr>
                <p:cNvPr id="22" name="Connecteur droit avec flèche 21">
                  <a:extLst>
                    <a:ext uri="{FF2B5EF4-FFF2-40B4-BE49-F238E27FC236}">
                      <a16:creationId xmlns:a16="http://schemas.microsoft.com/office/drawing/2014/main" id="{47676DCB-7574-4803-9A62-3DE6188C73E6}"/>
                    </a:ext>
                  </a:extLst>
                </p:cNvPr>
                <p:cNvCxnSpPr>
                  <a:cxnSpLocks/>
                  <a:stCxn id="23" idx="0"/>
                </p:cNvCxnSpPr>
                <p:nvPr/>
              </p:nvCxnSpPr>
              <p:spPr>
                <a:xfrm flipV="1">
                  <a:off x="5820422" y="2550868"/>
                  <a:ext cx="744212" cy="125903"/>
                </a:xfrm>
                <a:prstGeom prst="straightConnector1">
                  <a:avLst/>
                </a:prstGeom>
                <a:ln>
                  <a:solidFill>
                    <a:srgbClr val="00B05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1FD069FC-528F-9FF2-5E8A-08775E6DA2A4}"/>
                    </a:ext>
                  </a:extLst>
                </p:cNvPr>
                <p:cNvSpPr/>
                <p:nvPr/>
              </p:nvSpPr>
              <p:spPr>
                <a:xfrm>
                  <a:off x="5226076" y="2676771"/>
                  <a:ext cx="1188692" cy="3594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933" dirty="0">
                      <a:solidFill>
                        <a:schemeClr val="tx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QR code : vidéo de montage du carton</a:t>
                  </a:r>
                </a:p>
              </p:txBody>
            </p:sp>
            <p:cxnSp>
              <p:nvCxnSpPr>
                <p:cNvPr id="24" name="Connecteur droit avec flèche 23">
                  <a:extLst>
                    <a:ext uri="{FF2B5EF4-FFF2-40B4-BE49-F238E27FC236}">
                      <a16:creationId xmlns:a16="http://schemas.microsoft.com/office/drawing/2014/main" id="{61F03F17-43BF-E3D3-18EE-FA1DE72F8897}"/>
                    </a:ext>
                  </a:extLst>
                </p:cNvPr>
                <p:cNvCxnSpPr>
                  <a:cxnSpLocks/>
                  <a:stCxn id="25" idx="0"/>
                </p:cNvCxnSpPr>
                <p:nvPr/>
              </p:nvCxnSpPr>
              <p:spPr>
                <a:xfrm flipV="1">
                  <a:off x="5820422" y="3838069"/>
                  <a:ext cx="744211" cy="104322"/>
                </a:xfrm>
                <a:prstGeom prst="straightConnector1">
                  <a:avLst/>
                </a:prstGeom>
                <a:ln>
                  <a:solidFill>
                    <a:srgbClr val="00B05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1ADD9A3A-3BD2-F9F1-55EA-3DC7DA3C34F4}"/>
                    </a:ext>
                  </a:extLst>
                </p:cNvPr>
                <p:cNvSpPr/>
                <p:nvPr/>
              </p:nvSpPr>
              <p:spPr>
                <a:xfrm>
                  <a:off x="5172591" y="3942390"/>
                  <a:ext cx="1295662" cy="48534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933" dirty="0">
                      <a:solidFill>
                        <a:schemeClr val="tx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Nom de l’officine </a:t>
                  </a:r>
                </a:p>
                <a:p>
                  <a:pPr algn="ctr"/>
                  <a:r>
                    <a:rPr lang="fr-FR" sz="933" dirty="0">
                      <a:solidFill>
                        <a:schemeClr val="tx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+ </a:t>
                  </a:r>
                </a:p>
                <a:p>
                  <a:pPr algn="ctr"/>
                  <a:r>
                    <a:rPr lang="fr-FR" sz="933" dirty="0">
                      <a:solidFill>
                        <a:schemeClr val="tx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Motifs de refus à cocher</a:t>
                  </a:r>
                </a:p>
              </p:txBody>
            </p:sp>
            <p:pic>
              <p:nvPicPr>
                <p:cNvPr id="26" name="Image 25">
                  <a:extLst>
                    <a:ext uri="{FF2B5EF4-FFF2-40B4-BE49-F238E27FC236}">
                      <a16:creationId xmlns:a16="http://schemas.microsoft.com/office/drawing/2014/main" id="{C546E439-518B-8D9E-F216-794CDEE6C2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583860" y="3403443"/>
                  <a:ext cx="1381571" cy="860825"/>
                </a:xfrm>
                <a:prstGeom prst="rect">
                  <a:avLst/>
                </a:prstGeom>
              </p:spPr>
            </p:pic>
          </p:grpSp>
        </p:grpSp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4470041C-3304-B9E3-8571-2F99CD2218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222" y="2113912"/>
              <a:ext cx="579817" cy="749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628924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>
          <a:extLst>
            <a:ext uri="{FF2B5EF4-FFF2-40B4-BE49-F238E27FC236}">
              <a16:creationId xmlns:a16="http://schemas.microsoft.com/office/drawing/2014/main" id="{4EF58182-2A33-99EE-CA69-A1EB05649E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8;p15">
            <a:extLst>
              <a:ext uri="{FF2B5EF4-FFF2-40B4-BE49-F238E27FC236}">
                <a16:creationId xmlns:a16="http://schemas.microsoft.com/office/drawing/2014/main" id="{47092F8F-5C1F-F544-90F1-5289447A17AD}"/>
              </a:ext>
            </a:extLst>
          </p:cNvPr>
          <p:cNvSpPr txBox="1"/>
          <p:nvPr/>
        </p:nvSpPr>
        <p:spPr>
          <a:xfrm>
            <a:off x="123667" y="176190"/>
            <a:ext cx="740400" cy="6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6B82A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76B82A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" name="Espace réservé du numéro de diapositive 1">
            <a:extLst>
              <a:ext uri="{FF2B5EF4-FFF2-40B4-BE49-F238E27FC236}">
                <a16:creationId xmlns:a16="http://schemas.microsoft.com/office/drawing/2014/main" id="{BB28E6A9-7137-702B-51AC-4182FCEBD290}"/>
              </a:ext>
            </a:extLst>
          </p:cNvPr>
          <p:cNvSpPr txBox="1">
            <a:spLocks/>
          </p:cNvSpPr>
          <p:nvPr/>
        </p:nvSpPr>
        <p:spPr>
          <a:xfrm>
            <a:off x="-14146" y="6438424"/>
            <a:ext cx="523812" cy="39677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fr-FR" sz="1867" kern="0" dirty="0">
                <a:solidFill>
                  <a:srgbClr val="7DBC35"/>
                </a:solidFill>
              </a:rPr>
              <a:t>13</a:t>
            </a:r>
            <a:endParaRPr kumimoji="0" lang="fr-FR" sz="1867" b="0" i="0" u="none" strike="noStrike" kern="0" cap="none" spc="0" normalizeH="0" baseline="0" noProof="0" dirty="0">
              <a:ln>
                <a:noFill/>
              </a:ln>
              <a:solidFill>
                <a:srgbClr val="7DBC3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Google Shape;77;p15">
            <a:extLst>
              <a:ext uri="{FF2B5EF4-FFF2-40B4-BE49-F238E27FC236}">
                <a16:creationId xmlns:a16="http://schemas.microsoft.com/office/drawing/2014/main" id="{C90EA7D4-D071-C6A6-6438-9B0A49221D9F}"/>
              </a:ext>
            </a:extLst>
          </p:cNvPr>
          <p:cNvSpPr txBox="1"/>
          <p:nvPr/>
        </p:nvSpPr>
        <p:spPr>
          <a:xfrm>
            <a:off x="864067" y="309832"/>
            <a:ext cx="9728400" cy="4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None/>
              <a:defRPr sz="1600" b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defTabSz="1219170">
              <a:buClr>
                <a:srgbClr val="000000"/>
              </a:buClr>
            </a:pPr>
            <a:r>
              <a:rPr lang="fr-FR" sz="2000" b="0" dirty="0">
                <a:solidFill>
                  <a:schemeClr val="bg1"/>
                </a:solidFill>
                <a:sym typeface="Arial"/>
              </a:rPr>
              <a:t>Bonne tenue des réceptacles de collecte 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75E82836-A79F-6158-EEBD-4C2F09766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824990"/>
            <a:ext cx="9111237" cy="554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3982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>
          <a:extLst>
            <a:ext uri="{FF2B5EF4-FFF2-40B4-BE49-F238E27FC236}">
              <a16:creationId xmlns:a16="http://schemas.microsoft.com/office/drawing/2014/main" id="{70A1CF43-B01F-EB04-E674-A9492E1B0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>
            <a:extLst>
              <a:ext uri="{FF2B5EF4-FFF2-40B4-BE49-F238E27FC236}">
                <a16:creationId xmlns:a16="http://schemas.microsoft.com/office/drawing/2014/main" id="{BACA3168-BD3C-50E2-579B-B3EA3BCA61B6}"/>
              </a:ext>
            </a:extLst>
          </p:cNvPr>
          <p:cNvSpPr/>
          <p:nvPr/>
        </p:nvSpPr>
        <p:spPr>
          <a:xfrm>
            <a:off x="0" y="6430500"/>
            <a:ext cx="12192000" cy="436000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914377">
              <a:defRPr/>
            </a:pPr>
            <a:endParaRPr sz="240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pic>
        <p:nvPicPr>
          <p:cNvPr id="72" name="Google Shape;72;p15">
            <a:extLst>
              <a:ext uri="{FF2B5EF4-FFF2-40B4-BE49-F238E27FC236}">
                <a16:creationId xmlns:a16="http://schemas.microsoft.com/office/drawing/2014/main" id="{8F9BC4C8-8946-2DE1-999A-E7C2A3A54BA2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67" y="6470324"/>
            <a:ext cx="2091268" cy="356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>
            <a:extLst>
              <a:ext uri="{FF2B5EF4-FFF2-40B4-BE49-F238E27FC236}">
                <a16:creationId xmlns:a16="http://schemas.microsoft.com/office/drawing/2014/main" id="{728B19EB-85C4-7BD9-CDBE-561320042E31}"/>
              </a:ext>
            </a:extLst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1200" y="6467553"/>
            <a:ext cx="942867" cy="37830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>
            <a:extLst>
              <a:ext uri="{FF2B5EF4-FFF2-40B4-BE49-F238E27FC236}">
                <a16:creationId xmlns:a16="http://schemas.microsoft.com/office/drawing/2014/main" id="{9AFFE59E-4DA6-2805-6ED9-C7FF35DEE841}"/>
              </a:ext>
            </a:extLst>
          </p:cNvPr>
          <p:cNvSpPr/>
          <p:nvPr/>
        </p:nvSpPr>
        <p:spPr>
          <a:xfrm>
            <a:off x="368633" y="309833"/>
            <a:ext cx="10032800" cy="479200"/>
          </a:xfrm>
          <a:prstGeom prst="roundRect">
            <a:avLst>
              <a:gd name="adj" fmla="val 50000"/>
            </a:avLst>
          </a:prstGeom>
          <a:solidFill>
            <a:srgbClr val="76B82A"/>
          </a:solidFill>
          <a:ln w="19050" cap="flat" cmpd="sng">
            <a:solidFill>
              <a:srgbClr val="76B8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914377">
              <a:defRPr/>
            </a:pPr>
            <a:endParaRPr sz="2400">
              <a:solidFill>
                <a:srgbClr val="FFFFFF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76" name="Google Shape;76;p15">
            <a:extLst>
              <a:ext uri="{FF2B5EF4-FFF2-40B4-BE49-F238E27FC236}">
                <a16:creationId xmlns:a16="http://schemas.microsoft.com/office/drawing/2014/main" id="{41ABC38F-DDD6-8748-58CD-3CB9B337AB6D}"/>
              </a:ext>
            </a:extLst>
          </p:cNvPr>
          <p:cNvSpPr/>
          <p:nvPr/>
        </p:nvSpPr>
        <p:spPr>
          <a:xfrm>
            <a:off x="197267" y="216033"/>
            <a:ext cx="666800" cy="666800"/>
          </a:xfrm>
          <a:prstGeom prst="ellipse">
            <a:avLst/>
          </a:prstGeom>
          <a:solidFill>
            <a:srgbClr val="FFFFFF"/>
          </a:solidFill>
          <a:ln w="28575" cap="flat" cmpd="sng">
            <a:solidFill>
              <a:srgbClr val="76B8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914377">
              <a:defRPr/>
            </a:pPr>
            <a:endParaRPr sz="240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77" name="Google Shape;77;p15">
            <a:extLst>
              <a:ext uri="{FF2B5EF4-FFF2-40B4-BE49-F238E27FC236}">
                <a16:creationId xmlns:a16="http://schemas.microsoft.com/office/drawing/2014/main" id="{DCD2B780-262D-174C-3C30-148B09646B85}"/>
              </a:ext>
            </a:extLst>
          </p:cNvPr>
          <p:cNvSpPr txBox="1"/>
          <p:nvPr/>
        </p:nvSpPr>
        <p:spPr>
          <a:xfrm>
            <a:off x="864067" y="309832"/>
            <a:ext cx="9728400" cy="4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None/>
              <a:defRPr sz="1600" b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defTabSz="1219170">
              <a:buClr>
                <a:srgbClr val="000000"/>
              </a:buClr>
            </a:pPr>
            <a:r>
              <a:rPr lang="fr-FR" sz="2000" b="0" dirty="0">
                <a:solidFill>
                  <a:schemeClr val="bg1"/>
                </a:solidFill>
                <a:sym typeface="Arial"/>
              </a:rPr>
              <a:t>Nouveaux réceptacles de collecte en </a:t>
            </a:r>
            <a:r>
              <a:rPr lang="fr-FR" sz="2000" b="0" dirty="0" err="1">
                <a:solidFill>
                  <a:schemeClr val="bg1"/>
                </a:solidFill>
                <a:sym typeface="Arial"/>
              </a:rPr>
              <a:t>Akylux</a:t>
            </a:r>
            <a:r>
              <a:rPr lang="fr-FR" sz="2000" b="0" dirty="0">
                <a:solidFill>
                  <a:schemeClr val="bg1"/>
                </a:solidFill>
                <a:sym typeface="Arial"/>
              </a:rPr>
              <a:t> pour les DROM-COM</a:t>
            </a:r>
          </a:p>
        </p:txBody>
      </p:sp>
      <p:sp>
        <p:nvSpPr>
          <p:cNvPr id="78" name="Google Shape;78;p15">
            <a:extLst>
              <a:ext uri="{FF2B5EF4-FFF2-40B4-BE49-F238E27FC236}">
                <a16:creationId xmlns:a16="http://schemas.microsoft.com/office/drawing/2014/main" id="{ED40E364-19FE-20C7-5ED3-4CE0A1A51C71}"/>
              </a:ext>
            </a:extLst>
          </p:cNvPr>
          <p:cNvSpPr txBox="1"/>
          <p:nvPr/>
        </p:nvSpPr>
        <p:spPr>
          <a:xfrm>
            <a:off x="255933" y="176800"/>
            <a:ext cx="740400" cy="6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914377">
              <a:defRPr/>
            </a:pPr>
            <a:r>
              <a:rPr lang="fr" sz="3200" b="1" dirty="0">
                <a:solidFill>
                  <a:srgbClr val="76B82A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sz="3200" b="1" dirty="0">
              <a:solidFill>
                <a:srgbClr val="76B82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D19F77E-7860-6CF7-546E-D4313A4901B3}"/>
              </a:ext>
            </a:extLst>
          </p:cNvPr>
          <p:cNvSpPr txBox="1">
            <a:spLocks/>
          </p:cNvSpPr>
          <p:nvPr/>
        </p:nvSpPr>
        <p:spPr>
          <a:xfrm>
            <a:off x="-14146" y="6438424"/>
            <a:ext cx="523812" cy="39677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fld id="{00000000-1234-1234-1234-123412341234}" type="slidenum">
              <a:rPr lang="fr-FR" sz="1867" kern="0">
                <a:solidFill>
                  <a:srgbClr val="7DBC35"/>
                </a:solidFill>
              </a:rPr>
              <a:pPr defTabSz="1219170"/>
              <a:t>26</a:t>
            </a:fld>
            <a:endParaRPr lang="fr-FR" sz="1867" kern="0" dirty="0">
              <a:solidFill>
                <a:srgbClr val="7DBC35"/>
              </a:solidFill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7FDD7913-4584-712D-3079-D55D476AA2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0397" y="2202114"/>
            <a:ext cx="9365029" cy="418854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EAF5548-01BE-D3A8-5462-35AFEA3425E3}"/>
              </a:ext>
            </a:extLst>
          </p:cNvPr>
          <p:cNvSpPr txBox="1"/>
          <p:nvPr/>
        </p:nvSpPr>
        <p:spPr>
          <a:xfrm>
            <a:off x="864067" y="1058360"/>
            <a:ext cx="10032799" cy="1489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dirty="0">
                <a:solidFill>
                  <a:srgbClr val="8E9192">
                    <a:lumMod val="5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</a:t>
            </a:r>
            <a:r>
              <a:rPr kumimoji="0" lang="fr-FR" sz="1600" i="0" u="none" strike="noStrike" kern="1200" cap="none" spc="0" normalizeH="0" baseline="0" noProof="0" dirty="0">
                <a:ln>
                  <a:noFill/>
                </a:ln>
                <a:solidFill>
                  <a:srgbClr val="8E9192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’AKYLUX représente une parfaite résistance à l’humidité et donc un meilleur gerbage et remplissage des conteneurs-bennes des grossistes-répartiteurs.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1600" i="0" u="none" strike="noStrike" kern="1200" cap="none" spc="0" normalizeH="0" baseline="0" noProof="0" dirty="0">
              <a:ln>
                <a:noFill/>
              </a:ln>
              <a:solidFill>
                <a:srgbClr val="8E9192">
                  <a:lumMod val="5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i="0" u="none" strike="noStrike" kern="1200" cap="none" spc="0" normalizeH="0" baseline="0" noProof="0" dirty="0">
              <a:ln>
                <a:noFill/>
              </a:ln>
              <a:solidFill>
                <a:srgbClr val="8E9192">
                  <a:lumMod val="5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1444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>
          <a:extLst>
            <a:ext uri="{FF2B5EF4-FFF2-40B4-BE49-F238E27FC236}">
              <a16:creationId xmlns:a16="http://schemas.microsoft.com/office/drawing/2014/main" id="{DDD27484-9FB6-A5DA-5730-EAB753FAA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>
            <a:extLst>
              <a:ext uri="{FF2B5EF4-FFF2-40B4-BE49-F238E27FC236}">
                <a16:creationId xmlns:a16="http://schemas.microsoft.com/office/drawing/2014/main" id="{991E15D2-BA5B-2B12-86F9-95E245E3D0B4}"/>
              </a:ext>
            </a:extLst>
          </p:cNvPr>
          <p:cNvSpPr/>
          <p:nvPr/>
        </p:nvSpPr>
        <p:spPr>
          <a:xfrm>
            <a:off x="-67" y="0"/>
            <a:ext cx="12192000" cy="6866800"/>
          </a:xfrm>
          <a:prstGeom prst="rect">
            <a:avLst/>
          </a:prstGeom>
          <a:solidFill>
            <a:srgbClr val="CDE4C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63;p14">
            <a:extLst>
              <a:ext uri="{FF2B5EF4-FFF2-40B4-BE49-F238E27FC236}">
                <a16:creationId xmlns:a16="http://schemas.microsoft.com/office/drawing/2014/main" id="{F02417FF-CE74-6F64-DF4B-545C2941A407}"/>
              </a:ext>
            </a:extLst>
          </p:cNvPr>
          <p:cNvSpPr/>
          <p:nvPr/>
        </p:nvSpPr>
        <p:spPr>
          <a:xfrm>
            <a:off x="8767" y="167"/>
            <a:ext cx="12192000" cy="68668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64" name="Google Shape;64;p14">
            <a:extLst>
              <a:ext uri="{FF2B5EF4-FFF2-40B4-BE49-F238E27FC236}">
                <a16:creationId xmlns:a16="http://schemas.microsoft.com/office/drawing/2014/main" id="{DB59B735-99D6-01DB-0966-B4B5ADAFDA8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1201" y="1196467"/>
            <a:ext cx="3847135" cy="15306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>
            <a:extLst>
              <a:ext uri="{FF2B5EF4-FFF2-40B4-BE49-F238E27FC236}">
                <a16:creationId xmlns:a16="http://schemas.microsoft.com/office/drawing/2014/main" id="{C101EC75-7A3F-0FDB-B542-666F8BEE53B9}"/>
              </a:ext>
            </a:extLst>
          </p:cNvPr>
          <p:cNvSpPr txBox="1"/>
          <p:nvPr/>
        </p:nvSpPr>
        <p:spPr>
          <a:xfrm>
            <a:off x="2482240" y="3429000"/>
            <a:ext cx="7557109" cy="1974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fr" sz="3200" b="1" i="0" u="none" strike="noStrike" kern="0" cap="none" spc="0" normalizeH="0" baseline="0" noProof="0" dirty="0">
                <a:ln>
                  <a:noFill/>
                </a:ln>
                <a:solidFill>
                  <a:srgbClr val="76B82A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fr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Comportements de nos concitoyens</a:t>
            </a:r>
            <a:endParaRPr kumimoji="0" sz="1867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2885882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>
          <a:extLst>
            <a:ext uri="{FF2B5EF4-FFF2-40B4-BE49-F238E27FC236}">
              <a16:creationId xmlns:a16="http://schemas.microsoft.com/office/drawing/2014/main" id="{72D7E944-F9B2-2605-464D-64BC05D0BB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>
            <a:extLst>
              <a:ext uri="{FF2B5EF4-FFF2-40B4-BE49-F238E27FC236}">
                <a16:creationId xmlns:a16="http://schemas.microsoft.com/office/drawing/2014/main" id="{ED521944-10BD-CE08-50B7-996D24D34887}"/>
              </a:ext>
            </a:extLst>
          </p:cNvPr>
          <p:cNvSpPr/>
          <p:nvPr/>
        </p:nvSpPr>
        <p:spPr>
          <a:xfrm>
            <a:off x="368633" y="309833"/>
            <a:ext cx="10032800" cy="479200"/>
          </a:xfrm>
          <a:prstGeom prst="roundRect">
            <a:avLst>
              <a:gd name="adj" fmla="val 50000"/>
            </a:avLst>
          </a:prstGeom>
          <a:solidFill>
            <a:srgbClr val="76B82A"/>
          </a:solidFill>
          <a:ln w="19050" cap="flat" cmpd="sng">
            <a:solidFill>
              <a:srgbClr val="76B8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Google Shape;76;p15">
            <a:extLst>
              <a:ext uri="{FF2B5EF4-FFF2-40B4-BE49-F238E27FC236}">
                <a16:creationId xmlns:a16="http://schemas.microsoft.com/office/drawing/2014/main" id="{7BE036CC-39B7-948C-9824-322E9EEB05EA}"/>
              </a:ext>
            </a:extLst>
          </p:cNvPr>
          <p:cNvSpPr/>
          <p:nvPr/>
        </p:nvSpPr>
        <p:spPr>
          <a:xfrm>
            <a:off x="197267" y="216033"/>
            <a:ext cx="666800" cy="666800"/>
          </a:xfrm>
          <a:prstGeom prst="ellipse">
            <a:avLst/>
          </a:prstGeom>
          <a:solidFill>
            <a:srgbClr val="FFFFFF"/>
          </a:solidFill>
          <a:ln w="28575" cap="flat" cmpd="sng">
            <a:solidFill>
              <a:srgbClr val="76B8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Google Shape;77;p15">
            <a:extLst>
              <a:ext uri="{FF2B5EF4-FFF2-40B4-BE49-F238E27FC236}">
                <a16:creationId xmlns:a16="http://schemas.microsoft.com/office/drawing/2014/main" id="{3767440B-903E-A01B-1FC9-DEDF4390A8DA}"/>
              </a:ext>
            </a:extLst>
          </p:cNvPr>
          <p:cNvSpPr txBox="1"/>
          <p:nvPr/>
        </p:nvSpPr>
        <p:spPr>
          <a:xfrm>
            <a:off x="864067" y="309833"/>
            <a:ext cx="9728400" cy="4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fr-FR"/>
            </a:defPPr>
            <a:lvl1pPr defTabSz="1219170">
              <a:buClr>
                <a:srgbClr val="000000"/>
              </a:buClr>
              <a:defRPr sz="2400" kern="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fr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SemiBold"/>
                <a:ea typeface="Open Sans SemiBold"/>
                <a:cs typeface="Open Sans SemiBold"/>
                <a:sym typeface="Open Sans SemiBold"/>
              </a:rPr>
              <a:t>Un geste acquis  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78" name="Google Shape;78;p15">
            <a:extLst>
              <a:ext uri="{FF2B5EF4-FFF2-40B4-BE49-F238E27FC236}">
                <a16:creationId xmlns:a16="http://schemas.microsoft.com/office/drawing/2014/main" id="{D892B9D4-9901-B151-554C-64EC1A476736}"/>
              </a:ext>
            </a:extLst>
          </p:cNvPr>
          <p:cNvSpPr txBox="1"/>
          <p:nvPr/>
        </p:nvSpPr>
        <p:spPr>
          <a:xfrm>
            <a:off x="123667" y="176191"/>
            <a:ext cx="740400" cy="6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" sz="3200" b="1" i="0" u="none" strike="noStrike" kern="1200" cap="none" spc="0" normalizeH="0" baseline="0" noProof="0" dirty="0">
                <a:ln>
                  <a:noFill/>
                </a:ln>
                <a:solidFill>
                  <a:srgbClr val="76B82A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76B82A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435A8D0-E676-BC8C-EF97-F5349A749160}"/>
              </a:ext>
            </a:extLst>
          </p:cNvPr>
          <p:cNvSpPr txBox="1">
            <a:spLocks/>
          </p:cNvSpPr>
          <p:nvPr/>
        </p:nvSpPr>
        <p:spPr>
          <a:xfrm>
            <a:off x="64510" y="6448257"/>
            <a:ext cx="523812" cy="39677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fr-FR" sz="1867" b="0" i="0" u="none" strike="noStrike" kern="1200" cap="none" spc="0" normalizeH="0" baseline="0" noProof="0">
                <a:ln>
                  <a:noFill/>
                </a:ln>
                <a:solidFill>
                  <a:srgbClr val="7DBC3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28</a:t>
            </a:fld>
            <a:endParaRPr kumimoji="0" lang="fr-FR" sz="1867" b="0" i="0" u="none" strike="noStrike" kern="1200" cap="none" spc="0" normalizeH="0" baseline="0" noProof="0" dirty="0">
              <a:ln>
                <a:noFill/>
              </a:ln>
              <a:solidFill>
                <a:srgbClr val="7DBC3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aphicFrame>
        <p:nvGraphicFramePr>
          <p:cNvPr id="4" name="Graphique 3">
            <a:extLst>
              <a:ext uri="{FF2B5EF4-FFF2-40B4-BE49-F238E27FC236}">
                <a16:creationId xmlns:a16="http://schemas.microsoft.com/office/drawing/2014/main" id="{46B4E3C4-1797-0369-9C56-A05F7B8A7989}"/>
              </a:ext>
            </a:extLst>
          </p:cNvPr>
          <p:cNvGraphicFramePr/>
          <p:nvPr/>
        </p:nvGraphicFramePr>
        <p:xfrm>
          <a:off x="681033" y="1589134"/>
          <a:ext cx="9425668" cy="30715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3997CB9D-F4D6-F181-D47D-92448C34A2B6}"/>
              </a:ext>
            </a:extLst>
          </p:cNvPr>
          <p:cNvSpPr txBox="1"/>
          <p:nvPr/>
        </p:nvSpPr>
        <p:spPr>
          <a:xfrm>
            <a:off x="5177305" y="2365344"/>
            <a:ext cx="17107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Environ 2 à 3 fois par an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4AA785B-8F6C-A9D4-5D72-E3E05804356A}"/>
              </a:ext>
            </a:extLst>
          </p:cNvPr>
          <p:cNvSpPr/>
          <p:nvPr/>
        </p:nvSpPr>
        <p:spPr>
          <a:xfrm>
            <a:off x="5114491" y="2452389"/>
            <a:ext cx="144000" cy="144000"/>
          </a:xfrm>
          <a:prstGeom prst="ellipse">
            <a:avLst/>
          </a:prstGeom>
          <a:solidFill>
            <a:srgbClr val="D7EDA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/>
              <a:ea typeface="Roboto Condensed" panose="02000000000000000000" pitchFamily="2" charset="0"/>
              <a:cs typeface="Verdana" charset="0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3B445F4-2DA1-997B-0D28-D763E06EAAF6}"/>
              </a:ext>
            </a:extLst>
          </p:cNvPr>
          <p:cNvSpPr/>
          <p:nvPr/>
        </p:nvSpPr>
        <p:spPr>
          <a:xfrm>
            <a:off x="2581357" y="2452389"/>
            <a:ext cx="144000" cy="144000"/>
          </a:xfrm>
          <a:prstGeom prst="ellipse">
            <a:avLst/>
          </a:prstGeom>
          <a:solidFill>
            <a:srgbClr val="EBF6D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/>
              <a:ea typeface="Roboto Condensed" panose="02000000000000000000" pitchFamily="2" charset="0"/>
              <a:cs typeface="Verdana" charset="0"/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F666A2DA-ECEC-964A-844A-AC8891AA3241}"/>
              </a:ext>
            </a:extLst>
          </p:cNvPr>
          <p:cNvSpPr/>
          <p:nvPr/>
        </p:nvSpPr>
        <p:spPr>
          <a:xfrm>
            <a:off x="995940" y="2452389"/>
            <a:ext cx="144000" cy="144000"/>
          </a:xfrm>
          <a:prstGeom prst="ellipse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/>
              <a:ea typeface="Roboto Condensed" panose="02000000000000000000" pitchFamily="2" charset="0"/>
              <a:cs typeface="Verdana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A8AE5CB-D3D5-07AC-EBA9-CA0B5E0B9482}"/>
              </a:ext>
            </a:extLst>
          </p:cNvPr>
          <p:cNvSpPr txBox="1"/>
          <p:nvPr/>
        </p:nvSpPr>
        <p:spPr>
          <a:xfrm>
            <a:off x="2717262" y="2365344"/>
            <a:ext cx="170922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 fois par an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Verdana"/>
              </a:rPr>
              <a:t>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A0556FA-208F-6E7D-74B9-4201E639A63D}"/>
              </a:ext>
            </a:extLst>
          </p:cNvPr>
          <p:cNvSpPr txBox="1"/>
          <p:nvPr/>
        </p:nvSpPr>
        <p:spPr>
          <a:xfrm>
            <a:off x="1046931" y="2365345"/>
            <a:ext cx="78397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Verdana"/>
              </a:rPr>
              <a:t>Jamais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FAADA09-791A-6612-A21D-C79EEA6504DD}"/>
              </a:ext>
            </a:extLst>
          </p:cNvPr>
          <p:cNvSpPr txBox="1"/>
          <p:nvPr/>
        </p:nvSpPr>
        <p:spPr>
          <a:xfrm>
            <a:off x="7566582" y="2159258"/>
            <a:ext cx="11624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Environ 1 fois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tous les 3 mois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A3A414C-DF28-10DE-0E49-F70AFD443F5D}"/>
              </a:ext>
            </a:extLst>
          </p:cNvPr>
          <p:cNvSpPr/>
          <p:nvPr/>
        </p:nvSpPr>
        <p:spPr>
          <a:xfrm>
            <a:off x="7476951" y="2452389"/>
            <a:ext cx="144000" cy="144000"/>
          </a:xfrm>
          <a:prstGeom prst="ellipse">
            <a:avLst/>
          </a:prstGeom>
          <a:solidFill>
            <a:srgbClr val="C3E47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/>
              <a:ea typeface="Roboto Condensed" panose="02000000000000000000" pitchFamily="2" charset="0"/>
              <a:cs typeface="Verdana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BE600FE-55A2-768E-7EFF-397379BE19FC}"/>
              </a:ext>
            </a:extLst>
          </p:cNvPr>
          <p:cNvSpPr txBox="1"/>
          <p:nvPr/>
        </p:nvSpPr>
        <p:spPr>
          <a:xfrm>
            <a:off x="9212846" y="1818542"/>
            <a:ext cx="7885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Environ 2 à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fois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par mois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6064C52D-E737-4702-638D-9E7189989CAA}"/>
              </a:ext>
            </a:extLst>
          </p:cNvPr>
          <p:cNvSpPr/>
          <p:nvPr/>
        </p:nvSpPr>
        <p:spPr>
          <a:xfrm>
            <a:off x="9164245" y="2452389"/>
            <a:ext cx="144000" cy="144000"/>
          </a:xfrm>
          <a:prstGeom prst="ellipse">
            <a:avLst/>
          </a:prstGeom>
          <a:solidFill>
            <a:srgbClr val="71971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/>
              <a:ea typeface="Roboto Condensed" panose="02000000000000000000" pitchFamily="2" charset="0"/>
              <a:cs typeface="Verdana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062D639-B4DD-A966-FE3D-7EADF066C47C}"/>
              </a:ext>
            </a:extLst>
          </p:cNvPr>
          <p:cNvSpPr txBox="1"/>
          <p:nvPr/>
        </p:nvSpPr>
        <p:spPr>
          <a:xfrm>
            <a:off x="9953914" y="2280705"/>
            <a:ext cx="127310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Environ 1 à 2 fois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par semaine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526D8783-0B86-4A04-34A8-06648D432831}"/>
              </a:ext>
            </a:extLst>
          </p:cNvPr>
          <p:cNvSpPr/>
          <p:nvPr/>
        </p:nvSpPr>
        <p:spPr>
          <a:xfrm>
            <a:off x="9843287" y="2452389"/>
            <a:ext cx="144000" cy="144000"/>
          </a:xfrm>
          <a:prstGeom prst="ellipse">
            <a:avLst/>
          </a:prstGeom>
          <a:solidFill>
            <a:srgbClr val="4B641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/>
              <a:ea typeface="Roboto Condensed" panose="02000000000000000000" pitchFamily="2" charset="0"/>
              <a:cs typeface="Verdana" charset="0"/>
            </a:endParaRPr>
          </a:p>
        </p:txBody>
      </p:sp>
      <p:pic>
        <p:nvPicPr>
          <p:cNvPr id="17" name="Graphique 16">
            <a:extLst>
              <a:ext uri="{FF2B5EF4-FFF2-40B4-BE49-F238E27FC236}">
                <a16:creationId xmlns:a16="http://schemas.microsoft.com/office/drawing/2014/main" id="{FC83A206-2A5F-EC9D-3AB3-78A1CFDC05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6000252" y="50717"/>
            <a:ext cx="615555" cy="759734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799FC2B-B0AB-F07C-B5EA-B4D45F30DE23}"/>
              </a:ext>
            </a:extLst>
          </p:cNvPr>
          <p:cNvSpPr/>
          <p:nvPr/>
        </p:nvSpPr>
        <p:spPr>
          <a:xfrm>
            <a:off x="2960425" y="4161916"/>
            <a:ext cx="6558206" cy="103611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733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Dreaming Outloud Pro" panose="03050502040302030504" pitchFamily="66" charset="0"/>
                <a:ea typeface="Roboto Condensed" panose="02000000000000000000" pitchFamily="2" charset="0"/>
                <a:cs typeface="Dreaming Outloud Pro" panose="03050502040302030504" pitchFamily="66" charset="0"/>
              </a:rPr>
              <a:t>82%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Dreaming Outloud Pro" panose="03050502040302030504" pitchFamily="66" charset="0"/>
                <a:ea typeface="Roboto Condensed" panose="02000000000000000000" pitchFamily="2" charset="0"/>
                <a:cs typeface="Dreaming Outloud Pro" panose="03050502040302030504" pitchFamily="66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Roboto Condensed" panose="02000000000000000000" pitchFamily="2" charset="0"/>
                <a:cs typeface="Verdana" panose="020B0604030504040204" pitchFamily="34" charset="0"/>
              </a:rPr>
              <a:t>déposent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Verdana"/>
              </a:rPr>
              <a:t>au moins une fois par an les MNU</a:t>
            </a: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Roboto Condensed" panose="02000000000000000000" pitchFamily="2" charset="0"/>
              <a:cs typeface="Verdana" panose="020B0604030504040204" pitchFamily="34" charset="0"/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60585F3-58E0-1245-20B7-C0E67FF72A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1665" y="4964913"/>
            <a:ext cx="3875724" cy="379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67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enorite" panose="00000500000000000000" pitchFamily="2" charset="0"/>
                <a:ea typeface="Roboto Condensed" panose="02000000000000000000" pitchFamily="2" charset="0"/>
                <a:cs typeface="Verdana" panose="020B0604030504040204" pitchFamily="34" charset="0"/>
              </a:rPr>
              <a:t>  </a:t>
            </a:r>
            <a:endParaRPr kumimoji="0" lang="fr-FR" sz="1467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enorite" panose="00000500000000000000" pitchFamily="2" charset="0"/>
              <a:ea typeface="Roboto Condensed" panose="02000000000000000000" pitchFamily="2" charset="0"/>
              <a:cs typeface="Verdana" panose="020B0604030504040204" pitchFamily="34" charset="0"/>
            </a:endParaRPr>
          </a:p>
        </p:txBody>
      </p:sp>
      <p:pic>
        <p:nvPicPr>
          <p:cNvPr id="32" name="Picture 4">
            <a:extLst>
              <a:ext uri="{FF2B5EF4-FFF2-40B4-BE49-F238E27FC236}">
                <a16:creationId xmlns:a16="http://schemas.microsoft.com/office/drawing/2014/main" id="{C00CCC8E-0E01-F5C7-2E4E-C329E956E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882002" y="116591"/>
            <a:ext cx="1186331" cy="7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F00A7E0-18E6-1552-6815-6A27D68314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103" y="4221812"/>
            <a:ext cx="1905266" cy="1457528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CB53C83-016C-872C-5FE6-1FC7B17347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11380" y="5268866"/>
            <a:ext cx="3676650" cy="1019175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CC66CBEC-BAC6-3278-9663-2026FB114D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79007" y="5204591"/>
            <a:ext cx="34671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826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>
          <a:extLst>
            <a:ext uri="{FF2B5EF4-FFF2-40B4-BE49-F238E27FC236}">
              <a16:creationId xmlns:a16="http://schemas.microsoft.com/office/drawing/2014/main" id="{D0CBDB12-673B-65F2-5CB7-F98EE77CB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77;p15">
            <a:extLst>
              <a:ext uri="{FF2B5EF4-FFF2-40B4-BE49-F238E27FC236}">
                <a16:creationId xmlns:a16="http://schemas.microsoft.com/office/drawing/2014/main" id="{79136B0B-CE33-380E-98C6-AE0D02306695}"/>
              </a:ext>
            </a:extLst>
          </p:cNvPr>
          <p:cNvSpPr txBox="1"/>
          <p:nvPr/>
        </p:nvSpPr>
        <p:spPr>
          <a:xfrm>
            <a:off x="819357" y="285419"/>
            <a:ext cx="9502200" cy="4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fr-FR"/>
            </a:defPPr>
            <a:lvl1pPr defTabSz="1219170">
              <a:buClr>
                <a:srgbClr val="000000"/>
              </a:buClr>
              <a:defRPr sz="2400" kern="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SemiBold"/>
                <a:ea typeface="Open Sans SemiBold"/>
                <a:cs typeface="Open Sans SemiBold"/>
                <a:sym typeface="Open Sans SemiBold"/>
              </a:rPr>
              <a:t> La séparation des étuis et notices des MNU est comprise  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3" name="Espace réservé du numéro de diapositive 1">
            <a:extLst>
              <a:ext uri="{FF2B5EF4-FFF2-40B4-BE49-F238E27FC236}">
                <a16:creationId xmlns:a16="http://schemas.microsoft.com/office/drawing/2014/main" id="{B7B593CF-123A-8AE8-D912-E094234DC0D4}"/>
              </a:ext>
            </a:extLst>
          </p:cNvPr>
          <p:cNvSpPr txBox="1">
            <a:spLocks/>
          </p:cNvSpPr>
          <p:nvPr/>
        </p:nvSpPr>
        <p:spPr>
          <a:xfrm>
            <a:off x="-14146" y="6438424"/>
            <a:ext cx="523812" cy="39677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fr-FR" sz="1867" b="0" i="0" u="none" strike="noStrike" kern="1200" cap="none" spc="0" normalizeH="0" baseline="0" noProof="0">
                <a:ln>
                  <a:noFill/>
                </a:ln>
                <a:solidFill>
                  <a:srgbClr val="7DBC3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29</a:t>
            </a:fld>
            <a:endParaRPr kumimoji="0" lang="fr-FR" sz="1867" b="0" i="0" u="none" strike="noStrike" kern="1200" cap="none" spc="0" normalizeH="0" baseline="0" noProof="0" dirty="0">
              <a:ln>
                <a:noFill/>
              </a:ln>
              <a:solidFill>
                <a:srgbClr val="7DBC3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Google Shape;78;p15">
            <a:extLst>
              <a:ext uri="{FF2B5EF4-FFF2-40B4-BE49-F238E27FC236}">
                <a16:creationId xmlns:a16="http://schemas.microsoft.com/office/drawing/2014/main" id="{5580A974-1E94-85E1-6B5F-07B621F80ED3}"/>
              </a:ext>
            </a:extLst>
          </p:cNvPr>
          <p:cNvSpPr txBox="1"/>
          <p:nvPr/>
        </p:nvSpPr>
        <p:spPr>
          <a:xfrm>
            <a:off x="255933" y="176800"/>
            <a:ext cx="740400" cy="6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76B82A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17580B7-E420-99E4-8EC5-A77E4D8C8B4C}"/>
              </a:ext>
            </a:extLst>
          </p:cNvPr>
          <p:cNvSpPr txBox="1"/>
          <p:nvPr/>
        </p:nvSpPr>
        <p:spPr>
          <a:xfrm>
            <a:off x="6500117" y="4139814"/>
            <a:ext cx="247046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Dreaming Outloud Pro" panose="03050502040302030504" pitchFamily="66" charset="0"/>
                <a:ea typeface="Roboto Condensed" panose="02000000000000000000" pitchFamily="2" charset="0"/>
                <a:cs typeface="Dreaming Outloud Pro" panose="03050502040302030504" pitchFamily="66" charset="0"/>
              </a:rPr>
              <a:t>29%</a:t>
            </a: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enorite"/>
                <a:ea typeface="Roboto Condensed" panose="02000000000000000000" pitchFamily="2" charset="0"/>
                <a:cs typeface="Verdana" panose="020B0604030504040204" pitchFamily="34" charset="0"/>
              </a:rPr>
              <a:t>seraient prêt à séparer</a:t>
            </a:r>
            <a:endParaRPr kumimoji="0" lang="fr-FR" sz="11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Tenorite"/>
              <a:ea typeface="Roboto Condensed" panose="02000000000000000000" pitchFamily="2" charset="0"/>
              <a:cs typeface="Verdana" panose="020B0604030504040204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79700C0-B446-5E55-0F04-14720EA3AFBB}"/>
              </a:ext>
            </a:extLst>
          </p:cNvPr>
          <p:cNvSpPr txBox="1"/>
          <p:nvPr/>
        </p:nvSpPr>
        <p:spPr>
          <a:xfrm>
            <a:off x="8567755" y="3937389"/>
            <a:ext cx="2168091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Dreaming Outloud Pro" panose="03050502040302030504" pitchFamily="66" charset="0"/>
                <a:ea typeface="Roboto Condensed" panose="02000000000000000000" pitchFamily="2" charset="0"/>
                <a:cs typeface="Dreaming Outloud Pro" panose="03050502040302030504" pitchFamily="66" charset="0"/>
              </a:rPr>
              <a:t>3%</a:t>
            </a:r>
            <a:r>
              <a:rPr kumimoji="0" lang="fr-FR" sz="1351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enorite"/>
                <a:ea typeface="Roboto Condensed" panose="02000000000000000000" pitchFamily="2" charset="0"/>
                <a:cs typeface="Verdana" panose="020B0604030504040204" pitchFamily="34" charset="0"/>
              </a:rPr>
              <a:t> </a:t>
            </a:r>
            <a:br>
              <a:rPr kumimoji="0" lang="fr-FR" sz="1351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enorite"/>
                <a:ea typeface="Roboto Condensed" panose="02000000000000000000" pitchFamily="2" charset="0"/>
                <a:cs typeface="Verdana" panose="020B0604030504040204" pitchFamily="34" charset="0"/>
              </a:rPr>
            </a:b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enorite"/>
                <a:ea typeface="Roboto Condensed" panose="02000000000000000000" pitchFamily="2" charset="0"/>
                <a:cs typeface="Verdana" panose="020B0604030504040204" pitchFamily="34" charset="0"/>
              </a:rPr>
              <a:t>Ne séparent pas et ne sont pas prêts à le faire</a:t>
            </a: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Tenorite"/>
              <a:ea typeface="Roboto Condensed" panose="02000000000000000000" pitchFamily="2" charset="0"/>
              <a:cs typeface="Verdana" panose="020B060403050404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4B9C46D-9384-3131-CE2B-7A758C21E6FF}"/>
              </a:ext>
            </a:extLst>
          </p:cNvPr>
          <p:cNvSpPr/>
          <p:nvPr/>
        </p:nvSpPr>
        <p:spPr>
          <a:xfrm>
            <a:off x="8931361" y="2282038"/>
            <a:ext cx="45719" cy="954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norite"/>
              <a:ea typeface="+mn-ea"/>
              <a:cs typeface="+mn-cs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4EE39D1C-934A-6CF3-A656-71DDE2DE0A33}"/>
              </a:ext>
            </a:extLst>
          </p:cNvPr>
          <p:cNvSpPr txBox="1"/>
          <p:nvPr/>
        </p:nvSpPr>
        <p:spPr>
          <a:xfrm>
            <a:off x="3577522" y="4085449"/>
            <a:ext cx="297013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E924A"/>
                </a:solidFill>
                <a:effectLst/>
                <a:uLnTx/>
                <a:uFillTx/>
                <a:latin typeface="Dreaming Outloud Pro" panose="03050502040302030504" pitchFamily="66" charset="0"/>
                <a:ea typeface="Roboto Condensed" panose="02000000000000000000" pitchFamily="2" charset="0"/>
                <a:cs typeface="Dreaming Outloud Pro" panose="03050502040302030504" pitchFamily="66" charset="0"/>
              </a:rPr>
              <a:t>68%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1E924A"/>
                </a:solidFill>
                <a:effectLst/>
                <a:uLnTx/>
                <a:uFillTx/>
                <a:latin typeface="Dreaming Outloud Pro" panose="03050502040302030504" pitchFamily="66" charset="0"/>
                <a:ea typeface="Roboto Condensed" panose="02000000000000000000" pitchFamily="2" charset="0"/>
                <a:cs typeface="Dreaming Outloud Pro" panose="03050502040302030504" pitchFamily="66" charset="0"/>
              </a:rPr>
              <a:t> </a:t>
            </a: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fr-FR" sz="400" b="1" i="0" u="none" strike="noStrike" kern="1200" cap="none" spc="0" normalizeH="0" baseline="0" noProof="0" dirty="0">
                <a:ln>
                  <a:noFill/>
                </a:ln>
                <a:solidFill>
                  <a:srgbClr val="1E924A"/>
                </a:solidFill>
                <a:effectLst/>
                <a:uLnTx/>
                <a:uFillTx/>
                <a:latin typeface="Tenorite"/>
                <a:ea typeface="Roboto Condensed" panose="02000000000000000000" pitchFamily="2" charset="0"/>
                <a:cs typeface="Verdana" panose="020B0604030504040204" pitchFamily="34" charset="0"/>
              </a:rPr>
            </a:b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1E924A"/>
                </a:solidFill>
                <a:effectLst/>
                <a:uLnTx/>
                <a:uFillTx/>
                <a:latin typeface="Tenorite"/>
                <a:ea typeface="Roboto Condensed" panose="02000000000000000000" pitchFamily="2" charset="0"/>
                <a:cs typeface="Verdana" panose="020B0604030504040204" pitchFamily="34" charset="0"/>
              </a:rPr>
              <a:t>séparent déjà les boites/notices</a:t>
            </a: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1E924A"/>
                </a:solidFill>
                <a:effectLst/>
                <a:uLnTx/>
                <a:uFillTx/>
                <a:latin typeface="Tenorite"/>
                <a:ea typeface="Roboto Condensed" panose="02000000000000000000" pitchFamily="2" charset="0"/>
                <a:cs typeface="Verdana" panose="020B0604030504040204" pitchFamily="34" charset="0"/>
              </a:rPr>
              <a:t>et les médicaments</a:t>
            </a: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100" b="1" i="0" u="none" strike="noStrike" kern="1200" cap="none" spc="0" normalizeH="0" baseline="0" noProof="0" dirty="0">
              <a:ln>
                <a:noFill/>
              </a:ln>
              <a:solidFill>
                <a:srgbClr val="1E924A"/>
              </a:solidFill>
              <a:effectLst/>
              <a:uLnTx/>
              <a:uFillTx/>
              <a:latin typeface="Tenorite"/>
              <a:ea typeface="Roboto Condensed" panose="02000000000000000000" pitchFamily="2" charset="0"/>
              <a:cs typeface="Verdana" panose="020B0604030504040204" pitchFamily="34" charset="0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EC218C48-1405-F793-6F1D-76F834945A9B}"/>
              </a:ext>
            </a:extLst>
          </p:cNvPr>
          <p:cNvGrpSpPr>
            <a:grpSpLocks noChangeAspect="1"/>
          </p:cNvGrpSpPr>
          <p:nvPr/>
        </p:nvGrpSpPr>
        <p:grpSpPr>
          <a:xfrm>
            <a:off x="3431597" y="2343087"/>
            <a:ext cx="6037791" cy="1338509"/>
            <a:chOff x="3531448" y="4622000"/>
            <a:chExt cx="5533984" cy="1226821"/>
          </a:xfrm>
        </p:grpSpPr>
        <p:pic>
          <p:nvPicPr>
            <p:cNvPr id="27" name="Graphique 26" descr="Homme avec un remplissage uni">
              <a:extLst>
                <a:ext uri="{FF2B5EF4-FFF2-40B4-BE49-F238E27FC236}">
                  <a16:creationId xmlns:a16="http://schemas.microsoft.com/office/drawing/2014/main" id="{41C928CF-1782-2C44-7999-E389FF0F1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531448" y="4622000"/>
              <a:ext cx="1226821" cy="1226821"/>
            </a:xfrm>
            <a:prstGeom prst="rect">
              <a:avLst/>
            </a:prstGeom>
          </p:spPr>
        </p:pic>
        <p:pic>
          <p:nvPicPr>
            <p:cNvPr id="28" name="Graphique 27" descr="Homme avec un remplissage uni">
              <a:extLst>
                <a:ext uri="{FF2B5EF4-FFF2-40B4-BE49-F238E27FC236}">
                  <a16:creationId xmlns:a16="http://schemas.microsoft.com/office/drawing/2014/main" id="{2F4D470B-AF3C-D9C8-D745-637D0CBF7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010022" y="4622000"/>
              <a:ext cx="1226821" cy="1226821"/>
            </a:xfrm>
            <a:prstGeom prst="rect">
              <a:avLst/>
            </a:prstGeom>
          </p:spPr>
        </p:pic>
        <p:pic>
          <p:nvPicPr>
            <p:cNvPr id="29" name="Graphique 28" descr="Homme avec un remplissage uni">
              <a:extLst>
                <a:ext uri="{FF2B5EF4-FFF2-40B4-BE49-F238E27FC236}">
                  <a16:creationId xmlns:a16="http://schemas.microsoft.com/office/drawing/2014/main" id="{F6E5E482-11B7-B6E7-A150-900C4F9F3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488596" y="4622000"/>
              <a:ext cx="1226821" cy="1226821"/>
            </a:xfrm>
            <a:prstGeom prst="rect">
              <a:avLst/>
            </a:prstGeom>
          </p:spPr>
        </p:pic>
        <p:pic>
          <p:nvPicPr>
            <p:cNvPr id="30" name="Graphique 29" descr="Homme avec un remplissage uni">
              <a:extLst>
                <a:ext uri="{FF2B5EF4-FFF2-40B4-BE49-F238E27FC236}">
                  <a16:creationId xmlns:a16="http://schemas.microsoft.com/office/drawing/2014/main" id="{4D8E0038-FEA5-8DF0-4C52-5F6ADB0F5A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67170" y="4622000"/>
              <a:ext cx="1226821" cy="1226821"/>
            </a:xfrm>
            <a:prstGeom prst="rect">
              <a:avLst/>
            </a:prstGeom>
          </p:spPr>
        </p:pic>
        <p:pic>
          <p:nvPicPr>
            <p:cNvPr id="32" name="Graphique 31" descr="Homme avec un remplissage uni">
              <a:extLst>
                <a:ext uri="{FF2B5EF4-FFF2-40B4-BE49-F238E27FC236}">
                  <a16:creationId xmlns:a16="http://schemas.microsoft.com/office/drawing/2014/main" id="{503E8772-3234-2A77-B40A-2F0F15DD0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445744" y="4622000"/>
              <a:ext cx="1226821" cy="1226821"/>
            </a:xfrm>
            <a:prstGeom prst="rect">
              <a:avLst/>
            </a:prstGeom>
          </p:spPr>
        </p:pic>
        <p:pic>
          <p:nvPicPr>
            <p:cNvPr id="33" name="Graphique 32" descr="Homme avec un remplissage uni">
              <a:extLst>
                <a:ext uri="{FF2B5EF4-FFF2-40B4-BE49-F238E27FC236}">
                  <a16:creationId xmlns:a16="http://schemas.microsoft.com/office/drawing/2014/main" id="{56B50D06-4C41-3556-EA22-5ED16F9E5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924318" y="4622000"/>
              <a:ext cx="1226821" cy="1226821"/>
            </a:xfrm>
            <a:prstGeom prst="rect">
              <a:avLst/>
            </a:prstGeom>
          </p:spPr>
        </p:pic>
        <p:pic>
          <p:nvPicPr>
            <p:cNvPr id="34" name="Graphique 33" descr="Homme avec un remplissage uni">
              <a:extLst>
                <a:ext uri="{FF2B5EF4-FFF2-40B4-BE49-F238E27FC236}">
                  <a16:creationId xmlns:a16="http://schemas.microsoft.com/office/drawing/2014/main" id="{1EA5C31A-CC85-5E31-CBBF-C6A3C57AA4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402892" y="4622000"/>
              <a:ext cx="1226821" cy="1226821"/>
            </a:xfrm>
            <a:prstGeom prst="rect">
              <a:avLst/>
            </a:prstGeom>
          </p:spPr>
        </p:pic>
        <p:pic>
          <p:nvPicPr>
            <p:cNvPr id="35" name="Graphique 34" descr="Homme avec un remplissage uni">
              <a:extLst>
                <a:ext uri="{FF2B5EF4-FFF2-40B4-BE49-F238E27FC236}">
                  <a16:creationId xmlns:a16="http://schemas.microsoft.com/office/drawing/2014/main" id="{DD4A52D6-D81C-A991-9F3E-CF4CDC506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881466" y="4622000"/>
              <a:ext cx="1226821" cy="1226821"/>
            </a:xfrm>
            <a:prstGeom prst="rect">
              <a:avLst/>
            </a:prstGeom>
          </p:spPr>
        </p:pic>
        <p:pic>
          <p:nvPicPr>
            <p:cNvPr id="36" name="Graphique 35" descr="Homme avec un remplissage uni">
              <a:extLst>
                <a:ext uri="{FF2B5EF4-FFF2-40B4-BE49-F238E27FC236}">
                  <a16:creationId xmlns:a16="http://schemas.microsoft.com/office/drawing/2014/main" id="{3B0EF9CB-911D-066D-FD5D-DD99FF2D3F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360040" y="4622000"/>
              <a:ext cx="1226821" cy="1226821"/>
            </a:xfrm>
            <a:prstGeom prst="rect">
              <a:avLst/>
            </a:prstGeom>
          </p:spPr>
        </p:pic>
        <p:pic>
          <p:nvPicPr>
            <p:cNvPr id="37" name="Graphique 36" descr="Homme avec un remplissage uni">
              <a:extLst>
                <a:ext uri="{FF2B5EF4-FFF2-40B4-BE49-F238E27FC236}">
                  <a16:creationId xmlns:a16="http://schemas.microsoft.com/office/drawing/2014/main" id="{7F8E735F-3017-E719-7537-D12ACE9AA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838611" y="4622000"/>
              <a:ext cx="1226821" cy="1226821"/>
            </a:xfrm>
            <a:prstGeom prst="rect">
              <a:avLst/>
            </a:prstGeom>
          </p:spPr>
        </p:pic>
      </p:grpSp>
      <p:pic>
        <p:nvPicPr>
          <p:cNvPr id="38" name="Graphique 37">
            <a:extLst>
              <a:ext uri="{FF2B5EF4-FFF2-40B4-BE49-F238E27FC236}">
                <a16:creationId xmlns:a16="http://schemas.microsoft.com/office/drawing/2014/main" id="{8196FFE3-82E5-7BD3-D1F3-4B620B1DF096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5400000" flipV="1">
            <a:off x="4668950" y="3559513"/>
            <a:ext cx="757399" cy="283427"/>
          </a:xfrm>
          <a:prstGeom prst="rect">
            <a:avLst/>
          </a:prstGeom>
        </p:spPr>
      </p:pic>
      <p:pic>
        <p:nvPicPr>
          <p:cNvPr id="39" name="Graphique 38">
            <a:extLst>
              <a:ext uri="{FF2B5EF4-FFF2-40B4-BE49-F238E27FC236}">
                <a16:creationId xmlns:a16="http://schemas.microsoft.com/office/drawing/2014/main" id="{8A8FF130-EB6B-6674-4C8D-2A5D2B53FE42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5400000" flipV="1">
            <a:off x="7302913" y="3667739"/>
            <a:ext cx="757399" cy="283427"/>
          </a:xfrm>
          <a:prstGeom prst="rect">
            <a:avLst/>
          </a:prstGeom>
        </p:spPr>
      </p:pic>
      <p:pic>
        <p:nvPicPr>
          <p:cNvPr id="40" name="Graphique 39">
            <a:extLst>
              <a:ext uri="{FF2B5EF4-FFF2-40B4-BE49-F238E27FC236}">
                <a16:creationId xmlns:a16="http://schemas.microsoft.com/office/drawing/2014/main" id="{CADDFB4B-1808-4CA7-BB1D-BF2A393D9835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5400000" flipV="1">
            <a:off x="8489985" y="3762199"/>
            <a:ext cx="757399" cy="283427"/>
          </a:xfrm>
          <a:prstGeom prst="rect">
            <a:avLst/>
          </a:prstGeom>
        </p:spPr>
      </p:pic>
      <p:pic>
        <p:nvPicPr>
          <p:cNvPr id="43" name="Image 6">
            <a:extLst>
              <a:ext uri="{FF2B5EF4-FFF2-40B4-BE49-F238E27FC236}">
                <a16:creationId xmlns:a16="http://schemas.microsoft.com/office/drawing/2014/main" id="{1981F371-708B-37C6-1A2C-428D8B7F7E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5" t="18136" r="17141" b="20483"/>
          <a:stretch/>
        </p:blipFill>
        <p:spPr bwMode="auto">
          <a:xfrm rot="21225755">
            <a:off x="1082154" y="2057904"/>
            <a:ext cx="1747443" cy="23574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5E8F98BB-6E50-3A38-8EB6-957FD5C5D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882002" y="116591"/>
            <a:ext cx="1186331" cy="7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78;p15">
            <a:extLst>
              <a:ext uri="{FF2B5EF4-FFF2-40B4-BE49-F238E27FC236}">
                <a16:creationId xmlns:a16="http://schemas.microsoft.com/office/drawing/2014/main" id="{057CBB4C-23E6-8742-7BFB-256044FB3384}"/>
              </a:ext>
            </a:extLst>
          </p:cNvPr>
          <p:cNvSpPr txBox="1"/>
          <p:nvPr/>
        </p:nvSpPr>
        <p:spPr>
          <a:xfrm>
            <a:off x="123667" y="176191"/>
            <a:ext cx="740400" cy="6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" sz="3200" b="1" i="0" u="none" strike="noStrike" kern="1200" cap="none" spc="0" normalizeH="0" baseline="0" noProof="0" dirty="0">
                <a:ln>
                  <a:noFill/>
                </a:ln>
                <a:solidFill>
                  <a:srgbClr val="76B82A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76B82A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C681B71-5783-FD3E-1F04-EBEB964A43E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07456" y="5432415"/>
            <a:ext cx="5067300" cy="55245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C63E823-F97A-7A9C-FAE9-E2DDF4BB7FC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161620" y="5435650"/>
            <a:ext cx="44767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31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7;p15">
            <a:extLst>
              <a:ext uri="{FF2B5EF4-FFF2-40B4-BE49-F238E27FC236}">
                <a16:creationId xmlns:a16="http://schemas.microsoft.com/office/drawing/2014/main" id="{9439473B-8CCD-A640-DE9A-EAB8D7206A5D}"/>
              </a:ext>
            </a:extLst>
          </p:cNvPr>
          <p:cNvSpPr txBox="1"/>
          <p:nvPr/>
        </p:nvSpPr>
        <p:spPr>
          <a:xfrm>
            <a:off x="864067" y="309833"/>
            <a:ext cx="9728400" cy="4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fr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SemiBold"/>
              </a:rPr>
              <a:t>CYCLAMED : rôle et mission</a:t>
            </a:r>
            <a:endParaRPr sz="2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 SemiBold"/>
            </a:endParaRPr>
          </a:p>
        </p:txBody>
      </p:sp>
      <p:sp>
        <p:nvSpPr>
          <p:cNvPr id="4" name="Google Shape;78;p15">
            <a:extLst>
              <a:ext uri="{FF2B5EF4-FFF2-40B4-BE49-F238E27FC236}">
                <a16:creationId xmlns:a16="http://schemas.microsoft.com/office/drawing/2014/main" id="{0BD9898D-DE80-4C22-8747-2E06F4F297FC}"/>
              </a:ext>
            </a:extLst>
          </p:cNvPr>
          <p:cNvSpPr txBox="1"/>
          <p:nvPr/>
        </p:nvSpPr>
        <p:spPr>
          <a:xfrm>
            <a:off x="255933" y="176800"/>
            <a:ext cx="740400" cy="6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endParaRPr sz="3200" b="1" dirty="0">
              <a:solidFill>
                <a:srgbClr val="76B82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92A1138-6B64-3A91-E27F-35D1727210DF}"/>
              </a:ext>
            </a:extLst>
          </p:cNvPr>
          <p:cNvSpPr txBox="1">
            <a:spLocks/>
          </p:cNvSpPr>
          <p:nvPr/>
        </p:nvSpPr>
        <p:spPr>
          <a:xfrm>
            <a:off x="59006" y="6447568"/>
            <a:ext cx="523812" cy="39677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z="1867">
                <a:solidFill>
                  <a:srgbClr val="7DBC35"/>
                </a:solidFill>
              </a:rPr>
              <a:pPr/>
              <a:t>3</a:t>
            </a:fld>
            <a:endParaRPr lang="fr-FR" sz="1867" dirty="0">
              <a:solidFill>
                <a:srgbClr val="7DBC35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7339AAB-9EB0-709E-9826-21ABB0ADAFBD}"/>
              </a:ext>
            </a:extLst>
          </p:cNvPr>
          <p:cNvSpPr txBox="1"/>
          <p:nvPr/>
        </p:nvSpPr>
        <p:spPr>
          <a:xfrm>
            <a:off x="809595" y="1187955"/>
            <a:ext cx="1034470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ClrTx/>
              <a:defRPr/>
            </a:pPr>
            <a:r>
              <a:rPr lang="fr-FR" sz="16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Association loi 1901 à but non lucratif, </a:t>
            </a:r>
            <a:r>
              <a:rPr lang="fr-FR" sz="1600" b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Cyclamed</a:t>
            </a:r>
            <a:r>
              <a:rPr lang="fr-FR" sz="16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est </a:t>
            </a:r>
            <a:r>
              <a:rPr lang="fr-FR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agréée </a:t>
            </a:r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selon le principe de Responsabilité Elargie des Producteurs (REP) pour la gestion des Médicaments Non Utilisés (§ 8, art. L. 541-10-1 du code de l’environnement et art. R. 4211-23 du code de la santé publique, </a:t>
            </a:r>
            <a:r>
              <a:rPr lang="fr-FR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pour les médicaments, à usage humain, inutilisés ou périmés, détenus par les particuliers, apportés par les ménages aux officines de pharmacie.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7ACD9E57-D494-FFFB-69BF-E382388BE1AE}"/>
              </a:ext>
            </a:extLst>
          </p:cNvPr>
          <p:cNvGrpSpPr/>
          <p:nvPr/>
        </p:nvGrpSpPr>
        <p:grpSpPr>
          <a:xfrm>
            <a:off x="1872505" y="2921111"/>
            <a:ext cx="8515256" cy="2805373"/>
            <a:chOff x="1817641" y="3167999"/>
            <a:chExt cx="8515256" cy="2805373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227CF561-D918-A4AE-22E2-C8BDEE11D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17641" y="3167999"/>
              <a:ext cx="3231763" cy="222656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04F3947D-EAE9-EDCF-B074-60E5669171BE}"/>
                </a:ext>
              </a:extLst>
            </p:cNvPr>
            <p:cNvSpPr txBox="1"/>
            <p:nvPr/>
          </p:nvSpPr>
          <p:spPr>
            <a:xfrm>
              <a:off x="2021917" y="5388597"/>
              <a:ext cx="282320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Entreprises du médicament</a:t>
              </a:r>
            </a:p>
            <a:p>
              <a:pPr algn="ctr"/>
              <a:r>
                <a:rPr lang="fr-FR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234 adhérents</a:t>
              </a:r>
            </a:p>
          </p:txBody>
        </p:sp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10E90CA9-521A-CB2A-BBBE-2FA25CFC4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55472" y="3167999"/>
              <a:ext cx="3977425" cy="222656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8917C1C2-6FE2-6A7C-645D-927E138AD324}"/>
                </a:ext>
              </a:extLst>
            </p:cNvPr>
            <p:cNvSpPr txBox="1"/>
            <p:nvPr/>
          </p:nvSpPr>
          <p:spPr>
            <a:xfrm>
              <a:off x="7150588" y="5388597"/>
              <a:ext cx="23871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Officines de pharmacie</a:t>
              </a:r>
            </a:p>
            <a:p>
              <a:pPr algn="ctr"/>
              <a:r>
                <a:rPr lang="fr-FR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19 887</a:t>
              </a:r>
            </a:p>
          </p:txBody>
        </p:sp>
      </p:grpSp>
      <p:sp>
        <p:nvSpPr>
          <p:cNvPr id="6" name="Google Shape;78;p15">
            <a:extLst>
              <a:ext uri="{FF2B5EF4-FFF2-40B4-BE49-F238E27FC236}">
                <a16:creationId xmlns:a16="http://schemas.microsoft.com/office/drawing/2014/main" id="{BA73A1E7-3256-A39E-C13D-2A34B848EF7D}"/>
              </a:ext>
            </a:extLst>
          </p:cNvPr>
          <p:cNvSpPr txBox="1"/>
          <p:nvPr/>
        </p:nvSpPr>
        <p:spPr>
          <a:xfrm>
            <a:off x="267655" y="188522"/>
            <a:ext cx="740400" cy="6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fr" sz="3200" b="1" dirty="0">
                <a:solidFill>
                  <a:srgbClr val="76B82A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3200" b="1" dirty="0">
              <a:solidFill>
                <a:srgbClr val="76B82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>
          <a:extLst>
            <a:ext uri="{FF2B5EF4-FFF2-40B4-BE49-F238E27FC236}">
              <a16:creationId xmlns:a16="http://schemas.microsoft.com/office/drawing/2014/main" id="{1C1EA692-693D-96F6-DAAE-938670BF23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5">
            <a:extLst>
              <a:ext uri="{FF2B5EF4-FFF2-40B4-BE49-F238E27FC236}">
                <a16:creationId xmlns:a16="http://schemas.microsoft.com/office/drawing/2014/main" id="{6BB13089-D8FC-68F0-C65A-74E30D087C14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67" y="6470324"/>
            <a:ext cx="2091268" cy="356333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>
            <a:extLst>
              <a:ext uri="{FF2B5EF4-FFF2-40B4-BE49-F238E27FC236}">
                <a16:creationId xmlns:a16="http://schemas.microsoft.com/office/drawing/2014/main" id="{63011AFC-4F18-D019-F661-E5B2F8285AEB}"/>
              </a:ext>
            </a:extLst>
          </p:cNvPr>
          <p:cNvSpPr/>
          <p:nvPr/>
        </p:nvSpPr>
        <p:spPr>
          <a:xfrm>
            <a:off x="368633" y="309833"/>
            <a:ext cx="10032800" cy="479200"/>
          </a:xfrm>
          <a:prstGeom prst="roundRect">
            <a:avLst>
              <a:gd name="adj" fmla="val 50000"/>
            </a:avLst>
          </a:prstGeom>
          <a:solidFill>
            <a:srgbClr val="76B82A"/>
          </a:solidFill>
          <a:ln w="19050" cap="flat" cmpd="sng">
            <a:solidFill>
              <a:srgbClr val="76B8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Google Shape;76;p15">
            <a:extLst>
              <a:ext uri="{FF2B5EF4-FFF2-40B4-BE49-F238E27FC236}">
                <a16:creationId xmlns:a16="http://schemas.microsoft.com/office/drawing/2014/main" id="{3D1A0345-59A3-3713-942B-F64C7F8B33F8}"/>
              </a:ext>
            </a:extLst>
          </p:cNvPr>
          <p:cNvSpPr/>
          <p:nvPr/>
        </p:nvSpPr>
        <p:spPr>
          <a:xfrm>
            <a:off x="197267" y="216033"/>
            <a:ext cx="666800" cy="666800"/>
          </a:xfrm>
          <a:prstGeom prst="ellipse">
            <a:avLst/>
          </a:prstGeom>
          <a:solidFill>
            <a:srgbClr val="FFFFFF"/>
          </a:solidFill>
          <a:ln w="28575" cap="flat" cmpd="sng">
            <a:solidFill>
              <a:srgbClr val="76B8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Google Shape;77;p15">
            <a:extLst>
              <a:ext uri="{FF2B5EF4-FFF2-40B4-BE49-F238E27FC236}">
                <a16:creationId xmlns:a16="http://schemas.microsoft.com/office/drawing/2014/main" id="{F7EC8DF1-D8DD-BAE2-A35B-4A0254ACF1A0}"/>
              </a:ext>
            </a:extLst>
          </p:cNvPr>
          <p:cNvSpPr txBox="1"/>
          <p:nvPr/>
        </p:nvSpPr>
        <p:spPr>
          <a:xfrm>
            <a:off x="864067" y="309833"/>
            <a:ext cx="9728400" cy="4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fr-FR"/>
            </a:defPPr>
            <a:lvl1pPr defTabSz="1219170">
              <a:buClr>
                <a:srgbClr val="000000"/>
              </a:buClr>
              <a:defRPr sz="2400" kern="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fr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SemiBold"/>
                <a:ea typeface="Open Sans SemiBold"/>
                <a:cs typeface="Open Sans SemiBold"/>
                <a:sym typeface="Open Sans SemiBold"/>
              </a:rPr>
              <a:t>Motivations de nos citoyens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78" name="Google Shape;78;p15">
            <a:extLst>
              <a:ext uri="{FF2B5EF4-FFF2-40B4-BE49-F238E27FC236}">
                <a16:creationId xmlns:a16="http://schemas.microsoft.com/office/drawing/2014/main" id="{451F5CD6-05D3-5D75-E0B6-91F037DC46F6}"/>
              </a:ext>
            </a:extLst>
          </p:cNvPr>
          <p:cNvSpPr txBox="1"/>
          <p:nvPr/>
        </p:nvSpPr>
        <p:spPr>
          <a:xfrm>
            <a:off x="123667" y="176191"/>
            <a:ext cx="740400" cy="6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" sz="3200" b="1" i="0" u="none" strike="noStrike" kern="1200" cap="none" spc="0" normalizeH="0" baseline="0" noProof="0" dirty="0">
                <a:ln>
                  <a:noFill/>
                </a:ln>
                <a:solidFill>
                  <a:srgbClr val="76B82A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76B82A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DCE0242-ADEC-858D-EC49-99F31496EF4E}"/>
              </a:ext>
            </a:extLst>
          </p:cNvPr>
          <p:cNvSpPr txBox="1">
            <a:spLocks/>
          </p:cNvSpPr>
          <p:nvPr/>
        </p:nvSpPr>
        <p:spPr>
          <a:xfrm>
            <a:off x="-14146" y="6438425"/>
            <a:ext cx="523812" cy="39677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fr-FR" sz="1867" b="0" i="0" u="none" strike="noStrike" kern="1200" cap="none" spc="0" normalizeH="0" baseline="0" noProof="0">
                <a:ln>
                  <a:noFill/>
                </a:ln>
                <a:solidFill>
                  <a:srgbClr val="7DBC3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30</a:t>
            </a:fld>
            <a:endParaRPr kumimoji="0" lang="fr-FR" sz="1867" b="0" i="0" u="none" strike="noStrike" kern="1200" cap="none" spc="0" normalizeH="0" baseline="0" noProof="0" dirty="0">
              <a:ln>
                <a:noFill/>
              </a:ln>
              <a:solidFill>
                <a:srgbClr val="7DBC3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5F2C1ADC-F0C5-11A2-838F-DD343F2709D0}"/>
              </a:ext>
            </a:extLst>
          </p:cNvPr>
          <p:cNvGrpSpPr/>
          <p:nvPr/>
        </p:nvGrpSpPr>
        <p:grpSpPr>
          <a:xfrm>
            <a:off x="7487127" y="1464172"/>
            <a:ext cx="1693181" cy="1092537"/>
            <a:chOff x="7306930" y="5714106"/>
            <a:chExt cx="1350815" cy="99577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96F04D53-6D03-7BDA-09DC-CC95DD133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7164" y="5979302"/>
              <a:ext cx="730581" cy="730581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7BDF41C1-07A2-0A74-BEB4-574FB9FAF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86084">
              <a:off x="7306930" y="5714106"/>
              <a:ext cx="795084" cy="795084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43EFEA01-14CC-148B-E883-1B27BF052441}"/>
              </a:ext>
            </a:extLst>
          </p:cNvPr>
          <p:cNvSpPr/>
          <p:nvPr/>
        </p:nvSpPr>
        <p:spPr>
          <a:xfrm>
            <a:off x="1858982" y="2840415"/>
            <a:ext cx="2556764" cy="748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Pour </a:t>
            </a:r>
            <a:r>
              <a:rPr kumimoji="0" lang="fr-FR" sz="21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préserver l’environnement</a:t>
            </a:r>
            <a:endParaRPr kumimoji="0" lang="fr-FR" sz="1867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47940E9-F707-DE7D-A555-789D7F085ED2}"/>
              </a:ext>
            </a:extLst>
          </p:cNvPr>
          <p:cNvSpPr txBox="1"/>
          <p:nvPr/>
        </p:nvSpPr>
        <p:spPr>
          <a:xfrm>
            <a:off x="2528622" y="917154"/>
            <a:ext cx="1073914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7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60%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8203E50-670D-A7AC-6EBD-D3A626AE5903}"/>
              </a:ext>
            </a:extLst>
          </p:cNvPr>
          <p:cNvSpPr/>
          <p:nvPr/>
        </p:nvSpPr>
        <p:spPr>
          <a:xfrm>
            <a:off x="6642597" y="2879744"/>
            <a:ext cx="3426640" cy="748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Pour assurer la </a:t>
            </a:r>
            <a:r>
              <a:rPr kumimoji="0" lang="fr-FR" sz="21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sécurité sanitaire</a:t>
            </a:r>
            <a:r>
              <a:rPr kumimoji="0" lang="fr-FR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 </a:t>
            </a:r>
            <a:r>
              <a:rPr kumimoji="0" lang="fr-FR" sz="18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à mon domicile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843CB175-AAF6-9C70-0F0B-B76796E900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182" y="1424843"/>
            <a:ext cx="1377196" cy="1377196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5EA06057-CFCD-9B7B-6E20-658DE743AB67}"/>
              </a:ext>
            </a:extLst>
          </p:cNvPr>
          <p:cNvSpPr txBox="1"/>
          <p:nvPr/>
        </p:nvSpPr>
        <p:spPr>
          <a:xfrm>
            <a:off x="7985426" y="876160"/>
            <a:ext cx="128617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7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34%</a:t>
            </a:r>
          </a:p>
        </p:txBody>
      </p:sp>
      <p:graphicFrame>
        <p:nvGraphicFramePr>
          <p:cNvPr id="34" name="Graphique 33">
            <a:extLst>
              <a:ext uri="{FF2B5EF4-FFF2-40B4-BE49-F238E27FC236}">
                <a16:creationId xmlns:a16="http://schemas.microsoft.com/office/drawing/2014/main" id="{C1D0EADE-6B92-796B-6917-C186A22F2FDB}"/>
              </a:ext>
            </a:extLst>
          </p:cNvPr>
          <p:cNvGraphicFramePr/>
          <p:nvPr/>
        </p:nvGraphicFramePr>
        <p:xfrm>
          <a:off x="603209" y="4407935"/>
          <a:ext cx="4896148" cy="17978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5" name="Rectangle : coins arrondis 34">
            <a:extLst>
              <a:ext uri="{FF2B5EF4-FFF2-40B4-BE49-F238E27FC236}">
                <a16:creationId xmlns:a16="http://schemas.microsoft.com/office/drawing/2014/main" id="{90F7EDA5-800C-EE8A-68BD-E6C6462A210B}"/>
              </a:ext>
            </a:extLst>
          </p:cNvPr>
          <p:cNvSpPr/>
          <p:nvPr/>
        </p:nvSpPr>
        <p:spPr>
          <a:xfrm>
            <a:off x="1106824" y="4089788"/>
            <a:ext cx="4273875" cy="2054144"/>
          </a:xfrm>
          <a:prstGeom prst="round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 w="0"/>
              <a:solidFill>
                <a:srgbClr val="404040"/>
              </a:solidFill>
              <a:effectLst>
                <a:outerShdw blurRad="38100" dist="19050" dir="2700000" algn="tl" rotWithShape="0">
                  <a:srgbClr val="FFFFFF">
                    <a:alpha val="40000"/>
                  </a:srgbClr>
                </a:outerShdw>
              </a:effectLst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37" name="Graphique 36">
            <a:extLst>
              <a:ext uri="{FF2B5EF4-FFF2-40B4-BE49-F238E27FC236}">
                <a16:creationId xmlns:a16="http://schemas.microsoft.com/office/drawing/2014/main" id="{9E309262-85A7-B213-6DFE-D6134145CDAC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063890" flipV="1">
            <a:off x="1827996" y="4704677"/>
            <a:ext cx="2588757" cy="411144"/>
          </a:xfrm>
          <a:prstGeom prst="rect">
            <a:avLst/>
          </a:prstGeom>
        </p:spPr>
      </p:pic>
      <p:sp>
        <p:nvSpPr>
          <p:cNvPr id="38" name="Text Box 14">
            <a:extLst>
              <a:ext uri="{FF2B5EF4-FFF2-40B4-BE49-F238E27FC236}">
                <a16:creationId xmlns:a16="http://schemas.microsoft.com/office/drawing/2014/main" id="{222A4318-4420-CAE1-9659-7B00773CDCF2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3215975" y="5220892"/>
            <a:ext cx="43456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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EEEEE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Wingdings" pitchFamily="2" charset="2"/>
            </a:endParaRPr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DB4CABFD-E610-B029-C01A-0564C298D4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42597" y="4328216"/>
            <a:ext cx="2400635" cy="16893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82ADB1B-3117-0573-8638-F872FD260342}"/>
              </a:ext>
            </a:extLst>
          </p:cNvPr>
          <p:cNvSpPr txBox="1"/>
          <p:nvPr/>
        </p:nvSpPr>
        <p:spPr>
          <a:xfrm rot="20193803">
            <a:off x="1790556" y="4535112"/>
            <a:ext cx="1986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+ 88 % en 4 ans !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FC9EB476-9A3B-A2FF-7F7B-37816AE73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882002" y="116591"/>
            <a:ext cx="1186331" cy="7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44802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>
          <a:extLst>
            <a:ext uri="{FF2B5EF4-FFF2-40B4-BE49-F238E27FC236}">
              <a16:creationId xmlns:a16="http://schemas.microsoft.com/office/drawing/2014/main" id="{DA539DF6-01FE-E5B4-D5F3-F55894029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77;p15">
            <a:extLst>
              <a:ext uri="{FF2B5EF4-FFF2-40B4-BE49-F238E27FC236}">
                <a16:creationId xmlns:a16="http://schemas.microsoft.com/office/drawing/2014/main" id="{F8E84CBE-B213-1BB8-4F49-F967BFEB6EEF}"/>
              </a:ext>
            </a:extLst>
          </p:cNvPr>
          <p:cNvSpPr txBox="1"/>
          <p:nvPr/>
        </p:nvSpPr>
        <p:spPr>
          <a:xfrm>
            <a:off x="858681" y="285419"/>
            <a:ext cx="9502200" cy="4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fr-FR"/>
            </a:defPPr>
            <a:lvl1pPr defTabSz="1219170">
              <a:buClr>
                <a:srgbClr val="000000"/>
              </a:buClr>
              <a:defRPr sz="2400" kern="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SemiBold"/>
                <a:ea typeface="Open Sans SemiBold"/>
                <a:cs typeface="Open Sans SemiBold"/>
                <a:sym typeface="Open Sans SemiBold"/>
              </a:rPr>
              <a:t>Cyclamed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SemiBold"/>
                <a:ea typeface="Open Sans SemiBold"/>
                <a:cs typeface="Open Sans SemiBold"/>
                <a:sym typeface="Open Sans SemiBold"/>
              </a:rPr>
              <a:t> : un dispositif connu par les 2/3 des Français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3" name="Espace réservé du numéro de diapositive 1">
            <a:extLst>
              <a:ext uri="{FF2B5EF4-FFF2-40B4-BE49-F238E27FC236}">
                <a16:creationId xmlns:a16="http://schemas.microsoft.com/office/drawing/2014/main" id="{53AD08BE-DFCA-FF1D-5F25-9BC0B2CC6774}"/>
              </a:ext>
            </a:extLst>
          </p:cNvPr>
          <p:cNvSpPr txBox="1">
            <a:spLocks/>
          </p:cNvSpPr>
          <p:nvPr/>
        </p:nvSpPr>
        <p:spPr>
          <a:xfrm>
            <a:off x="-14146" y="6438424"/>
            <a:ext cx="523812" cy="39677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fr-FR" sz="1867" b="0" i="0" u="none" strike="noStrike" kern="1200" cap="none" spc="0" normalizeH="0" baseline="0" noProof="0">
                <a:ln>
                  <a:noFill/>
                </a:ln>
                <a:solidFill>
                  <a:srgbClr val="7DBC3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31</a:t>
            </a:fld>
            <a:endParaRPr kumimoji="0" lang="fr-FR" sz="1867" b="0" i="0" u="none" strike="noStrike" kern="1200" cap="none" spc="0" normalizeH="0" baseline="0" noProof="0" dirty="0">
              <a:ln>
                <a:noFill/>
              </a:ln>
              <a:solidFill>
                <a:srgbClr val="7DBC3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Google Shape;78;p15">
            <a:extLst>
              <a:ext uri="{FF2B5EF4-FFF2-40B4-BE49-F238E27FC236}">
                <a16:creationId xmlns:a16="http://schemas.microsoft.com/office/drawing/2014/main" id="{128D589B-9F64-BA8F-A043-FAB1FF4C8F8A}"/>
              </a:ext>
            </a:extLst>
          </p:cNvPr>
          <p:cNvSpPr txBox="1"/>
          <p:nvPr/>
        </p:nvSpPr>
        <p:spPr>
          <a:xfrm>
            <a:off x="255933" y="176800"/>
            <a:ext cx="740400" cy="6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76B82A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E3B15842-9BDC-33CD-EC91-7F0E4DF45759}"/>
              </a:ext>
            </a:extLst>
          </p:cNvPr>
          <p:cNvGraphicFramePr/>
          <p:nvPr/>
        </p:nvGraphicFramePr>
        <p:xfrm>
          <a:off x="2448712" y="1338725"/>
          <a:ext cx="4215201" cy="45042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1" name="Groupe 10">
            <a:extLst>
              <a:ext uri="{FF2B5EF4-FFF2-40B4-BE49-F238E27FC236}">
                <a16:creationId xmlns:a16="http://schemas.microsoft.com/office/drawing/2014/main" id="{25B6B6EB-2799-90B5-A192-E6571390E7D4}"/>
              </a:ext>
            </a:extLst>
          </p:cNvPr>
          <p:cNvGrpSpPr/>
          <p:nvPr/>
        </p:nvGrpSpPr>
        <p:grpSpPr>
          <a:xfrm>
            <a:off x="5425649" y="2596654"/>
            <a:ext cx="3567195" cy="1664691"/>
            <a:chOff x="8368874" y="1338725"/>
            <a:chExt cx="3567195" cy="1664691"/>
          </a:xfrm>
        </p:grpSpPr>
        <p:pic>
          <p:nvPicPr>
            <p:cNvPr id="5122" name="Picture 2" descr="Bonhomme idée : résultats (27 mille) d'images libres de droits, de photos  de stock et d'illustrations | Shutterstock">
              <a:extLst>
                <a:ext uri="{FF2B5EF4-FFF2-40B4-BE49-F238E27FC236}">
                  <a16:creationId xmlns:a16="http://schemas.microsoft.com/office/drawing/2014/main" id="{7D47BA86-2577-893C-A6EC-B90EA7F055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368874" y="1338725"/>
              <a:ext cx="3567195" cy="166469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47A7670E-48B0-F2B9-B619-FCE113D4C708}"/>
                </a:ext>
              </a:extLst>
            </p:cNvPr>
            <p:cNvSpPr txBox="1"/>
            <p:nvPr/>
          </p:nvSpPr>
          <p:spPr>
            <a:xfrm>
              <a:off x="9137513" y="2634084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67 %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DF221ADA-57F2-72F9-D9F4-37A8A9E818BA}"/>
                </a:ext>
              </a:extLst>
            </p:cNvPr>
            <p:cNvSpPr txBox="1"/>
            <p:nvPr/>
          </p:nvSpPr>
          <p:spPr>
            <a:xfrm>
              <a:off x="10952836" y="2634084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33 %</a:t>
              </a:r>
            </a:p>
          </p:txBody>
        </p:sp>
      </p:grpSp>
      <p:pic>
        <p:nvPicPr>
          <p:cNvPr id="4" name="Picture 4">
            <a:extLst>
              <a:ext uri="{FF2B5EF4-FFF2-40B4-BE49-F238E27FC236}">
                <a16:creationId xmlns:a16="http://schemas.microsoft.com/office/drawing/2014/main" id="{26AB6AF0-5BE2-4C37-84EB-EC8E37456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882002" y="116591"/>
            <a:ext cx="1186331" cy="7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78;p15">
            <a:extLst>
              <a:ext uri="{FF2B5EF4-FFF2-40B4-BE49-F238E27FC236}">
                <a16:creationId xmlns:a16="http://schemas.microsoft.com/office/drawing/2014/main" id="{7D2978E0-55AD-579D-FF80-8D16E7DFD498}"/>
              </a:ext>
            </a:extLst>
          </p:cNvPr>
          <p:cNvSpPr txBox="1"/>
          <p:nvPr/>
        </p:nvSpPr>
        <p:spPr>
          <a:xfrm>
            <a:off x="123667" y="176191"/>
            <a:ext cx="740400" cy="6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" sz="3200" b="1" i="0" u="none" strike="noStrike" kern="1200" cap="none" spc="0" normalizeH="0" baseline="0" noProof="0" dirty="0">
                <a:ln>
                  <a:noFill/>
                </a:ln>
                <a:solidFill>
                  <a:srgbClr val="76B82A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76B82A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6C0C2BC-1F67-9712-5E07-401735A0E1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5580977"/>
            <a:ext cx="2475780" cy="69535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EEE33EE-4D47-2F81-EFA9-5FF9D8BA2A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20062" y="5556704"/>
            <a:ext cx="2344129" cy="64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4177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>
          <a:extLst>
            <a:ext uri="{FF2B5EF4-FFF2-40B4-BE49-F238E27FC236}">
              <a16:creationId xmlns:a16="http://schemas.microsoft.com/office/drawing/2014/main" id="{E2975DF5-754B-FFC8-20F6-4465E713D4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>
            <a:extLst>
              <a:ext uri="{FF2B5EF4-FFF2-40B4-BE49-F238E27FC236}">
                <a16:creationId xmlns:a16="http://schemas.microsoft.com/office/drawing/2014/main" id="{B8AA3470-6B05-B8CA-F490-10A68869D6B7}"/>
              </a:ext>
            </a:extLst>
          </p:cNvPr>
          <p:cNvSpPr/>
          <p:nvPr/>
        </p:nvSpPr>
        <p:spPr>
          <a:xfrm>
            <a:off x="368633" y="309833"/>
            <a:ext cx="10032800" cy="479200"/>
          </a:xfrm>
          <a:prstGeom prst="roundRect">
            <a:avLst>
              <a:gd name="adj" fmla="val 50000"/>
            </a:avLst>
          </a:prstGeom>
          <a:solidFill>
            <a:srgbClr val="76B82A"/>
          </a:solidFill>
          <a:ln w="19050" cap="flat" cmpd="sng">
            <a:solidFill>
              <a:srgbClr val="76B8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Google Shape;76;p15">
            <a:extLst>
              <a:ext uri="{FF2B5EF4-FFF2-40B4-BE49-F238E27FC236}">
                <a16:creationId xmlns:a16="http://schemas.microsoft.com/office/drawing/2014/main" id="{1A1368D1-AFD8-749D-839B-D8C5EACAD6C0}"/>
              </a:ext>
            </a:extLst>
          </p:cNvPr>
          <p:cNvSpPr/>
          <p:nvPr/>
        </p:nvSpPr>
        <p:spPr>
          <a:xfrm>
            <a:off x="197267" y="216033"/>
            <a:ext cx="666800" cy="666800"/>
          </a:xfrm>
          <a:prstGeom prst="ellipse">
            <a:avLst/>
          </a:prstGeom>
          <a:solidFill>
            <a:srgbClr val="FFFFFF"/>
          </a:solidFill>
          <a:ln w="28575" cap="flat" cmpd="sng">
            <a:solidFill>
              <a:srgbClr val="76B8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Google Shape;77;p15">
            <a:extLst>
              <a:ext uri="{FF2B5EF4-FFF2-40B4-BE49-F238E27FC236}">
                <a16:creationId xmlns:a16="http://schemas.microsoft.com/office/drawing/2014/main" id="{61E3353C-5B0D-B2BD-81FA-871285D64ECC}"/>
              </a:ext>
            </a:extLst>
          </p:cNvPr>
          <p:cNvSpPr txBox="1"/>
          <p:nvPr/>
        </p:nvSpPr>
        <p:spPr>
          <a:xfrm>
            <a:off x="864067" y="309833"/>
            <a:ext cx="9728400" cy="4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fr-FR"/>
            </a:defPPr>
            <a:lvl1pPr defTabSz="1219170">
              <a:buClr>
                <a:srgbClr val="000000"/>
              </a:buClr>
              <a:defRPr sz="2400" kern="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fr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SemiBold"/>
                <a:ea typeface="Open Sans SemiBold"/>
                <a:cs typeface="Open Sans SemiBold"/>
                <a:sym typeface="Open Sans SemiBold"/>
              </a:rPr>
              <a:t>Comment </a:t>
            </a:r>
            <a:r>
              <a:rPr kumimoji="0" lang="fr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SemiBold"/>
                <a:ea typeface="Open Sans SemiBold"/>
                <a:cs typeface="Open Sans SemiBold"/>
                <a:sym typeface="Open Sans SemiBold"/>
              </a:rPr>
              <a:t>est connu le dispositif Cyclamed ?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78" name="Google Shape;78;p15">
            <a:extLst>
              <a:ext uri="{FF2B5EF4-FFF2-40B4-BE49-F238E27FC236}">
                <a16:creationId xmlns:a16="http://schemas.microsoft.com/office/drawing/2014/main" id="{1F761F27-01ED-A437-A74B-01B56E0DC958}"/>
              </a:ext>
            </a:extLst>
          </p:cNvPr>
          <p:cNvSpPr txBox="1"/>
          <p:nvPr/>
        </p:nvSpPr>
        <p:spPr>
          <a:xfrm>
            <a:off x="123667" y="176191"/>
            <a:ext cx="740400" cy="6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" sz="3200" b="1" i="0" u="none" strike="noStrike" kern="1200" cap="none" spc="0" normalizeH="0" baseline="0" noProof="0" dirty="0">
                <a:ln>
                  <a:noFill/>
                </a:ln>
                <a:solidFill>
                  <a:srgbClr val="76B82A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6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76B82A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D45F054F-BC26-8755-2036-444C474791DF}"/>
              </a:ext>
            </a:extLst>
          </p:cNvPr>
          <p:cNvGraphicFramePr/>
          <p:nvPr/>
        </p:nvGraphicFramePr>
        <p:xfrm>
          <a:off x="284647" y="1323079"/>
          <a:ext cx="4493831" cy="19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Freeform 8">
            <a:extLst>
              <a:ext uri="{FF2B5EF4-FFF2-40B4-BE49-F238E27FC236}">
                <a16:creationId xmlns:a16="http://schemas.microsoft.com/office/drawing/2014/main" id="{4C1B9801-4B76-BFA0-7480-89306B428F25}"/>
              </a:ext>
            </a:extLst>
          </p:cNvPr>
          <p:cNvSpPr>
            <a:spLocks noChangeAspect="1" noEditPoints="1"/>
          </p:cNvSpPr>
          <p:nvPr/>
        </p:nvSpPr>
        <p:spPr bwMode="gray">
          <a:xfrm rot="19341031" flipV="1">
            <a:off x="4676990" y="1625375"/>
            <a:ext cx="539788" cy="267099"/>
          </a:xfrm>
          <a:custGeom>
            <a:avLst/>
            <a:gdLst>
              <a:gd name="T0" fmla="*/ 508 w 642"/>
              <a:gd name="T1" fmla="*/ 94 h 189"/>
              <a:gd name="T2" fmla="*/ 243 w 642"/>
              <a:gd name="T3" fmla="*/ 72 h 189"/>
              <a:gd name="T4" fmla="*/ 21 w 642"/>
              <a:gd name="T5" fmla="*/ 183 h 189"/>
              <a:gd name="T6" fmla="*/ 4 w 642"/>
              <a:gd name="T7" fmla="*/ 182 h 189"/>
              <a:gd name="T8" fmla="*/ 10 w 642"/>
              <a:gd name="T9" fmla="*/ 164 h 189"/>
              <a:gd name="T10" fmla="*/ 239 w 642"/>
              <a:gd name="T11" fmla="*/ 47 h 189"/>
              <a:gd name="T12" fmla="*/ 522 w 642"/>
              <a:gd name="T13" fmla="*/ 68 h 189"/>
              <a:gd name="T14" fmla="*/ 508 w 642"/>
              <a:gd name="T15" fmla="*/ 94 h 189"/>
              <a:gd name="T16" fmla="*/ 630 w 642"/>
              <a:gd name="T17" fmla="*/ 93 h 189"/>
              <a:gd name="T18" fmla="*/ 515 w 642"/>
              <a:gd name="T19" fmla="*/ 7 h 189"/>
              <a:gd name="T20" fmla="*/ 496 w 642"/>
              <a:gd name="T21" fmla="*/ 30 h 189"/>
              <a:gd name="T22" fmla="*/ 572 w 642"/>
              <a:gd name="T23" fmla="*/ 87 h 189"/>
              <a:gd name="T24" fmla="*/ 541 w 642"/>
              <a:gd name="T25" fmla="*/ 98 h 189"/>
              <a:gd name="T26" fmla="*/ 459 w 642"/>
              <a:gd name="T27" fmla="*/ 162 h 189"/>
              <a:gd name="T28" fmla="*/ 462 w 642"/>
              <a:gd name="T29" fmla="*/ 179 h 189"/>
              <a:gd name="T30" fmla="*/ 479 w 642"/>
              <a:gd name="T31" fmla="*/ 169 h 189"/>
              <a:gd name="T32" fmla="*/ 536 w 642"/>
              <a:gd name="T33" fmla="*/ 125 h 189"/>
              <a:gd name="T34" fmla="*/ 611 w 642"/>
              <a:gd name="T35" fmla="*/ 116 h 189"/>
              <a:gd name="T36" fmla="*/ 630 w 642"/>
              <a:gd name="T37" fmla="*/ 93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642" h="189">
                <a:moveTo>
                  <a:pt x="508" y="94"/>
                </a:moveTo>
                <a:cubicBezTo>
                  <a:pt x="422" y="74"/>
                  <a:pt x="331" y="62"/>
                  <a:pt x="243" y="72"/>
                </a:cubicBezTo>
                <a:cubicBezTo>
                  <a:pt x="160" y="82"/>
                  <a:pt x="79" y="125"/>
                  <a:pt x="21" y="183"/>
                </a:cubicBezTo>
                <a:cubicBezTo>
                  <a:pt x="16" y="187"/>
                  <a:pt x="7" y="189"/>
                  <a:pt x="4" y="182"/>
                </a:cubicBezTo>
                <a:cubicBezTo>
                  <a:pt x="0" y="176"/>
                  <a:pt x="5" y="168"/>
                  <a:pt x="10" y="164"/>
                </a:cubicBezTo>
                <a:cubicBezTo>
                  <a:pt x="70" y="104"/>
                  <a:pt x="155" y="58"/>
                  <a:pt x="239" y="47"/>
                </a:cubicBezTo>
                <a:cubicBezTo>
                  <a:pt x="333" y="34"/>
                  <a:pt x="430" y="47"/>
                  <a:pt x="522" y="68"/>
                </a:cubicBezTo>
                <a:cubicBezTo>
                  <a:pt x="537" y="71"/>
                  <a:pt x="521" y="97"/>
                  <a:pt x="508" y="94"/>
                </a:cubicBezTo>
                <a:close/>
                <a:moveTo>
                  <a:pt x="630" y="93"/>
                </a:moveTo>
                <a:cubicBezTo>
                  <a:pt x="590" y="67"/>
                  <a:pt x="555" y="33"/>
                  <a:pt x="515" y="7"/>
                </a:cubicBezTo>
                <a:cubicBezTo>
                  <a:pt x="503" y="0"/>
                  <a:pt x="484" y="23"/>
                  <a:pt x="496" y="30"/>
                </a:cubicBezTo>
                <a:cubicBezTo>
                  <a:pt x="523" y="47"/>
                  <a:pt x="547" y="68"/>
                  <a:pt x="572" y="87"/>
                </a:cubicBezTo>
                <a:cubicBezTo>
                  <a:pt x="561" y="90"/>
                  <a:pt x="551" y="94"/>
                  <a:pt x="541" y="98"/>
                </a:cubicBezTo>
                <a:cubicBezTo>
                  <a:pt x="509" y="111"/>
                  <a:pt x="478" y="133"/>
                  <a:pt x="459" y="162"/>
                </a:cubicBezTo>
                <a:cubicBezTo>
                  <a:pt x="455" y="167"/>
                  <a:pt x="455" y="176"/>
                  <a:pt x="462" y="179"/>
                </a:cubicBezTo>
                <a:cubicBezTo>
                  <a:pt x="469" y="181"/>
                  <a:pt x="475" y="175"/>
                  <a:pt x="479" y="169"/>
                </a:cubicBezTo>
                <a:cubicBezTo>
                  <a:pt x="493" y="150"/>
                  <a:pt x="515" y="136"/>
                  <a:pt x="536" y="125"/>
                </a:cubicBezTo>
                <a:cubicBezTo>
                  <a:pt x="557" y="115"/>
                  <a:pt x="588" y="103"/>
                  <a:pt x="611" y="116"/>
                </a:cubicBezTo>
                <a:cubicBezTo>
                  <a:pt x="623" y="122"/>
                  <a:pt x="642" y="100"/>
                  <a:pt x="630" y="93"/>
                </a:cubicBezTo>
                <a:close/>
              </a:path>
            </a:pathLst>
          </a:custGeom>
          <a:solidFill>
            <a:srgbClr val="82C659"/>
          </a:solidFill>
          <a:ln>
            <a:solidFill>
              <a:srgbClr val="82C659"/>
            </a:solidFill>
          </a:ln>
          <a:effectLst/>
        </p:spPr>
        <p:txBody>
          <a:bodyPr vert="horz" wrap="square" lIns="91435" tIns="45719" rIns="91435" bIns="4571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24B2F24-A91B-5ADF-A15B-485E63220267}"/>
              </a:ext>
            </a:extLst>
          </p:cNvPr>
          <p:cNvSpPr txBox="1"/>
          <p:nvPr/>
        </p:nvSpPr>
        <p:spPr>
          <a:xfrm>
            <a:off x="6942126" y="2504415"/>
            <a:ext cx="5082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82C659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23% </a:t>
            </a: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par un </a:t>
            </a:r>
            <a:r>
              <a: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support (affiche, vidéo…) </a:t>
            </a: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en pharmacie</a:t>
            </a:r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D0F7D77C-217A-FAFB-6666-B34D236BFEE2}"/>
              </a:ext>
            </a:extLst>
          </p:cNvPr>
          <p:cNvSpPr>
            <a:spLocks noChangeAspect="1" noEditPoints="1"/>
          </p:cNvSpPr>
          <p:nvPr/>
        </p:nvSpPr>
        <p:spPr bwMode="gray">
          <a:xfrm rot="2258969">
            <a:off x="4657305" y="2363153"/>
            <a:ext cx="539788" cy="267099"/>
          </a:xfrm>
          <a:custGeom>
            <a:avLst/>
            <a:gdLst>
              <a:gd name="T0" fmla="*/ 508 w 642"/>
              <a:gd name="T1" fmla="*/ 94 h 189"/>
              <a:gd name="T2" fmla="*/ 243 w 642"/>
              <a:gd name="T3" fmla="*/ 72 h 189"/>
              <a:gd name="T4" fmla="*/ 21 w 642"/>
              <a:gd name="T5" fmla="*/ 183 h 189"/>
              <a:gd name="T6" fmla="*/ 4 w 642"/>
              <a:gd name="T7" fmla="*/ 182 h 189"/>
              <a:gd name="T8" fmla="*/ 10 w 642"/>
              <a:gd name="T9" fmla="*/ 164 h 189"/>
              <a:gd name="T10" fmla="*/ 239 w 642"/>
              <a:gd name="T11" fmla="*/ 47 h 189"/>
              <a:gd name="T12" fmla="*/ 522 w 642"/>
              <a:gd name="T13" fmla="*/ 68 h 189"/>
              <a:gd name="T14" fmla="*/ 508 w 642"/>
              <a:gd name="T15" fmla="*/ 94 h 189"/>
              <a:gd name="T16" fmla="*/ 630 w 642"/>
              <a:gd name="T17" fmla="*/ 93 h 189"/>
              <a:gd name="T18" fmla="*/ 515 w 642"/>
              <a:gd name="T19" fmla="*/ 7 h 189"/>
              <a:gd name="T20" fmla="*/ 496 w 642"/>
              <a:gd name="T21" fmla="*/ 30 h 189"/>
              <a:gd name="T22" fmla="*/ 572 w 642"/>
              <a:gd name="T23" fmla="*/ 87 h 189"/>
              <a:gd name="T24" fmla="*/ 541 w 642"/>
              <a:gd name="T25" fmla="*/ 98 h 189"/>
              <a:gd name="T26" fmla="*/ 459 w 642"/>
              <a:gd name="T27" fmla="*/ 162 h 189"/>
              <a:gd name="T28" fmla="*/ 462 w 642"/>
              <a:gd name="T29" fmla="*/ 179 h 189"/>
              <a:gd name="T30" fmla="*/ 479 w 642"/>
              <a:gd name="T31" fmla="*/ 169 h 189"/>
              <a:gd name="T32" fmla="*/ 536 w 642"/>
              <a:gd name="T33" fmla="*/ 125 h 189"/>
              <a:gd name="T34" fmla="*/ 611 w 642"/>
              <a:gd name="T35" fmla="*/ 116 h 189"/>
              <a:gd name="T36" fmla="*/ 630 w 642"/>
              <a:gd name="T37" fmla="*/ 93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642" h="189">
                <a:moveTo>
                  <a:pt x="508" y="94"/>
                </a:moveTo>
                <a:cubicBezTo>
                  <a:pt x="422" y="74"/>
                  <a:pt x="331" y="62"/>
                  <a:pt x="243" y="72"/>
                </a:cubicBezTo>
                <a:cubicBezTo>
                  <a:pt x="160" y="82"/>
                  <a:pt x="79" y="125"/>
                  <a:pt x="21" y="183"/>
                </a:cubicBezTo>
                <a:cubicBezTo>
                  <a:pt x="16" y="187"/>
                  <a:pt x="7" y="189"/>
                  <a:pt x="4" y="182"/>
                </a:cubicBezTo>
                <a:cubicBezTo>
                  <a:pt x="0" y="176"/>
                  <a:pt x="5" y="168"/>
                  <a:pt x="10" y="164"/>
                </a:cubicBezTo>
                <a:cubicBezTo>
                  <a:pt x="70" y="104"/>
                  <a:pt x="155" y="58"/>
                  <a:pt x="239" y="47"/>
                </a:cubicBezTo>
                <a:cubicBezTo>
                  <a:pt x="333" y="34"/>
                  <a:pt x="430" y="47"/>
                  <a:pt x="522" y="68"/>
                </a:cubicBezTo>
                <a:cubicBezTo>
                  <a:pt x="537" y="71"/>
                  <a:pt x="521" y="97"/>
                  <a:pt x="508" y="94"/>
                </a:cubicBezTo>
                <a:close/>
                <a:moveTo>
                  <a:pt x="630" y="93"/>
                </a:moveTo>
                <a:cubicBezTo>
                  <a:pt x="590" y="67"/>
                  <a:pt x="555" y="33"/>
                  <a:pt x="515" y="7"/>
                </a:cubicBezTo>
                <a:cubicBezTo>
                  <a:pt x="503" y="0"/>
                  <a:pt x="484" y="23"/>
                  <a:pt x="496" y="30"/>
                </a:cubicBezTo>
                <a:cubicBezTo>
                  <a:pt x="523" y="47"/>
                  <a:pt x="547" y="68"/>
                  <a:pt x="572" y="87"/>
                </a:cubicBezTo>
                <a:cubicBezTo>
                  <a:pt x="561" y="90"/>
                  <a:pt x="551" y="94"/>
                  <a:pt x="541" y="98"/>
                </a:cubicBezTo>
                <a:cubicBezTo>
                  <a:pt x="509" y="111"/>
                  <a:pt x="478" y="133"/>
                  <a:pt x="459" y="162"/>
                </a:cubicBezTo>
                <a:cubicBezTo>
                  <a:pt x="455" y="167"/>
                  <a:pt x="455" y="176"/>
                  <a:pt x="462" y="179"/>
                </a:cubicBezTo>
                <a:cubicBezTo>
                  <a:pt x="469" y="181"/>
                  <a:pt x="475" y="175"/>
                  <a:pt x="479" y="169"/>
                </a:cubicBezTo>
                <a:cubicBezTo>
                  <a:pt x="493" y="150"/>
                  <a:pt x="515" y="136"/>
                  <a:pt x="536" y="125"/>
                </a:cubicBezTo>
                <a:cubicBezTo>
                  <a:pt x="557" y="115"/>
                  <a:pt x="588" y="103"/>
                  <a:pt x="611" y="116"/>
                </a:cubicBezTo>
                <a:cubicBezTo>
                  <a:pt x="623" y="122"/>
                  <a:pt x="642" y="100"/>
                  <a:pt x="630" y="93"/>
                </a:cubicBezTo>
                <a:close/>
              </a:path>
            </a:pathLst>
          </a:custGeom>
          <a:solidFill>
            <a:srgbClr val="82C659"/>
          </a:solidFill>
          <a:ln>
            <a:solidFill>
              <a:srgbClr val="82C659"/>
            </a:solidFill>
          </a:ln>
          <a:effectLst/>
        </p:spPr>
        <p:txBody>
          <a:bodyPr vert="horz" wrap="square" lIns="91435" tIns="45719" rIns="91435" bIns="4571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4" name="Graphique 13">
            <a:extLst>
              <a:ext uri="{FF2B5EF4-FFF2-40B4-BE49-F238E27FC236}">
                <a16:creationId xmlns:a16="http://schemas.microsoft.com/office/drawing/2014/main" id="{8FE3DCF4-F189-3940-7088-74841B647B3C}"/>
              </a:ext>
            </a:extLst>
          </p:cNvPr>
          <p:cNvGraphicFramePr/>
          <p:nvPr/>
        </p:nvGraphicFramePr>
        <p:xfrm>
          <a:off x="282641" y="4488349"/>
          <a:ext cx="4800000" cy="19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5" name="Graphique 14">
            <a:extLst>
              <a:ext uri="{FF2B5EF4-FFF2-40B4-BE49-F238E27FC236}">
                <a16:creationId xmlns:a16="http://schemas.microsoft.com/office/drawing/2014/main" id="{CF8C104D-0784-64DB-3AE8-F4297139C3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1108" y="4604361"/>
            <a:ext cx="1680000" cy="168000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E2E7D0AB-8238-7370-B653-712387792E9B}"/>
              </a:ext>
            </a:extLst>
          </p:cNvPr>
          <p:cNvSpPr txBox="1"/>
          <p:nvPr/>
        </p:nvSpPr>
        <p:spPr>
          <a:xfrm>
            <a:off x="6906292" y="1336517"/>
            <a:ext cx="51543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82C659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22% </a:t>
            </a:r>
            <a:r>
              <a:rPr kumimoji="0" lang="fr-FR" sz="14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par le </a:t>
            </a:r>
            <a:r>
              <a: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pharmacien ou son équipe</a:t>
            </a:r>
            <a:endParaRPr kumimoji="0" lang="fr-FR" sz="14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grpSp>
        <p:nvGrpSpPr>
          <p:cNvPr id="17" name="Graphique 17">
            <a:extLst>
              <a:ext uri="{FF2B5EF4-FFF2-40B4-BE49-F238E27FC236}">
                <a16:creationId xmlns:a16="http://schemas.microsoft.com/office/drawing/2014/main" id="{DB2381D2-5131-C803-6AD8-BB4414114A10}"/>
              </a:ext>
            </a:extLst>
          </p:cNvPr>
          <p:cNvGrpSpPr/>
          <p:nvPr/>
        </p:nvGrpSpPr>
        <p:grpSpPr>
          <a:xfrm>
            <a:off x="289513" y="1555889"/>
            <a:ext cx="1467200" cy="1412451"/>
            <a:chOff x="217135" y="1911710"/>
            <a:chExt cx="1100400" cy="1059338"/>
          </a:xfrm>
          <a:noFill/>
        </p:grpSpPr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AAE1144B-1122-5B13-A47E-3D2D8E48A150}"/>
                </a:ext>
              </a:extLst>
            </p:cNvPr>
            <p:cNvSpPr/>
            <p:nvPr/>
          </p:nvSpPr>
          <p:spPr>
            <a:xfrm>
              <a:off x="791695" y="2464108"/>
              <a:ext cx="245279" cy="47146"/>
            </a:xfrm>
            <a:custGeom>
              <a:avLst/>
              <a:gdLst>
                <a:gd name="connsiteX0" fmla="*/ 245280 w 245279"/>
                <a:gd name="connsiteY0" fmla="*/ 0 h 47146"/>
                <a:gd name="connsiteX1" fmla="*/ 178500 w 245279"/>
                <a:gd name="connsiteY1" fmla="*/ 37380 h 47146"/>
                <a:gd name="connsiteX2" fmla="*/ 39480 w 245279"/>
                <a:gd name="connsiteY2" fmla="*/ 29820 h 47146"/>
                <a:gd name="connsiteX3" fmla="*/ 0 w 245279"/>
                <a:gd name="connsiteY3" fmla="*/ 2520 h 47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5279" h="47146">
                  <a:moveTo>
                    <a:pt x="245280" y="0"/>
                  </a:moveTo>
                  <a:cubicBezTo>
                    <a:pt x="219240" y="21840"/>
                    <a:pt x="194040" y="31920"/>
                    <a:pt x="178500" y="37380"/>
                  </a:cubicBezTo>
                  <a:cubicBezTo>
                    <a:pt x="158760" y="43680"/>
                    <a:pt x="99540" y="59220"/>
                    <a:pt x="39480" y="29820"/>
                  </a:cubicBezTo>
                  <a:cubicBezTo>
                    <a:pt x="21420" y="21000"/>
                    <a:pt x="8400" y="10500"/>
                    <a:pt x="0" y="2520"/>
                  </a:cubicBezTo>
                </a:path>
              </a:pathLst>
            </a:custGeom>
            <a:noFill/>
            <a:ln w="41910" cap="flat">
              <a:solidFill>
                <a:srgbClr val="82C659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1C06A1EB-AF34-F787-072C-FE144B3431D6}"/>
                </a:ext>
              </a:extLst>
            </p:cNvPr>
            <p:cNvSpPr/>
            <p:nvPr/>
          </p:nvSpPr>
          <p:spPr>
            <a:xfrm>
              <a:off x="553554" y="2464108"/>
              <a:ext cx="267119" cy="45749"/>
            </a:xfrm>
            <a:custGeom>
              <a:avLst/>
              <a:gdLst>
                <a:gd name="connsiteX0" fmla="*/ 267120 w 267119"/>
                <a:gd name="connsiteY0" fmla="*/ 0 h 45749"/>
                <a:gd name="connsiteX1" fmla="*/ 200340 w 267119"/>
                <a:gd name="connsiteY1" fmla="*/ 37380 h 45749"/>
                <a:gd name="connsiteX2" fmla="*/ 34860 w 267119"/>
                <a:gd name="connsiteY2" fmla="*/ 27300 h 45749"/>
                <a:gd name="connsiteX3" fmla="*/ 0 w 267119"/>
                <a:gd name="connsiteY3" fmla="*/ 0 h 45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7119" h="45749">
                  <a:moveTo>
                    <a:pt x="267120" y="0"/>
                  </a:moveTo>
                  <a:cubicBezTo>
                    <a:pt x="241080" y="21840"/>
                    <a:pt x="215880" y="31920"/>
                    <a:pt x="200340" y="37380"/>
                  </a:cubicBezTo>
                  <a:cubicBezTo>
                    <a:pt x="180600" y="43680"/>
                    <a:pt x="94500" y="56700"/>
                    <a:pt x="34860" y="27300"/>
                  </a:cubicBezTo>
                  <a:cubicBezTo>
                    <a:pt x="16800" y="18480"/>
                    <a:pt x="8400" y="7980"/>
                    <a:pt x="0" y="0"/>
                  </a:cubicBezTo>
                </a:path>
              </a:pathLst>
            </a:custGeom>
            <a:noFill/>
            <a:ln w="41910" cap="flat">
              <a:solidFill>
                <a:srgbClr val="82C659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" name="Graphique 17">
              <a:extLst>
                <a:ext uri="{FF2B5EF4-FFF2-40B4-BE49-F238E27FC236}">
                  <a16:creationId xmlns:a16="http://schemas.microsoft.com/office/drawing/2014/main" id="{2A50ED57-904E-6FE0-D89B-99C62DC1F36F}"/>
                </a:ext>
              </a:extLst>
            </p:cNvPr>
            <p:cNvGrpSpPr/>
            <p:nvPr/>
          </p:nvGrpSpPr>
          <p:grpSpPr>
            <a:xfrm>
              <a:off x="880735" y="2653528"/>
              <a:ext cx="147420" cy="126840"/>
              <a:chOff x="880735" y="2653528"/>
              <a:chExt cx="147420" cy="126840"/>
            </a:xfrm>
            <a:noFill/>
          </p:grpSpPr>
          <p:sp>
            <p:nvSpPr>
              <p:cNvPr id="37" name="Forme libre : forme 36">
                <a:extLst>
                  <a:ext uri="{FF2B5EF4-FFF2-40B4-BE49-F238E27FC236}">
                    <a16:creationId xmlns:a16="http://schemas.microsoft.com/office/drawing/2014/main" id="{1F903F9C-83D7-9CD2-A437-BA702DCE037A}"/>
                  </a:ext>
                </a:extLst>
              </p:cNvPr>
              <p:cNvSpPr/>
              <p:nvPr/>
            </p:nvSpPr>
            <p:spPr>
              <a:xfrm>
                <a:off x="953395" y="2653528"/>
                <a:ext cx="4200" cy="126840"/>
              </a:xfrm>
              <a:custGeom>
                <a:avLst/>
                <a:gdLst>
                  <a:gd name="connsiteX0" fmla="*/ 0 w 4200"/>
                  <a:gd name="connsiteY0" fmla="*/ 0 h 126840"/>
                  <a:gd name="connsiteX1" fmla="*/ 0 w 4200"/>
                  <a:gd name="connsiteY1" fmla="*/ 126840 h 126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00" h="126840">
                    <a:moveTo>
                      <a:pt x="0" y="0"/>
                    </a:moveTo>
                    <a:lnTo>
                      <a:pt x="0" y="126840"/>
                    </a:lnTo>
                  </a:path>
                </a:pathLst>
              </a:custGeom>
              <a:ln w="41910" cap="flat">
                <a:solidFill>
                  <a:srgbClr val="82C65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" name="Forme libre : forme 37">
                <a:extLst>
                  <a:ext uri="{FF2B5EF4-FFF2-40B4-BE49-F238E27FC236}">
                    <a16:creationId xmlns:a16="http://schemas.microsoft.com/office/drawing/2014/main" id="{DFCDD5D4-1612-2AE0-B7ED-15E3EFA34008}"/>
                  </a:ext>
                </a:extLst>
              </p:cNvPr>
              <p:cNvSpPr/>
              <p:nvPr/>
            </p:nvSpPr>
            <p:spPr>
              <a:xfrm>
                <a:off x="880735" y="2709388"/>
                <a:ext cx="147420" cy="7559"/>
              </a:xfrm>
              <a:custGeom>
                <a:avLst/>
                <a:gdLst>
                  <a:gd name="connsiteX0" fmla="*/ 0 w 147420"/>
                  <a:gd name="connsiteY0" fmla="*/ 0 h 7559"/>
                  <a:gd name="connsiteX1" fmla="*/ 147420 w 147420"/>
                  <a:gd name="connsiteY1" fmla="*/ 0 h 7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7420" h="7559">
                    <a:moveTo>
                      <a:pt x="0" y="0"/>
                    </a:moveTo>
                    <a:cubicBezTo>
                      <a:pt x="34440" y="10080"/>
                      <a:pt x="111300" y="10080"/>
                      <a:pt x="147420" y="0"/>
                    </a:cubicBezTo>
                  </a:path>
                </a:pathLst>
              </a:custGeom>
              <a:noFill/>
              <a:ln w="41910" cap="flat">
                <a:solidFill>
                  <a:srgbClr val="82C65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6" name="Forme libre : forme 25">
              <a:extLst>
                <a:ext uri="{FF2B5EF4-FFF2-40B4-BE49-F238E27FC236}">
                  <a16:creationId xmlns:a16="http://schemas.microsoft.com/office/drawing/2014/main" id="{F272B898-527D-20EF-A4CD-B7836732AF25}"/>
                </a:ext>
              </a:extLst>
            </p:cNvPr>
            <p:cNvSpPr/>
            <p:nvPr/>
          </p:nvSpPr>
          <p:spPr>
            <a:xfrm>
              <a:off x="507774" y="1911710"/>
              <a:ext cx="566987" cy="409605"/>
            </a:xfrm>
            <a:custGeom>
              <a:avLst/>
              <a:gdLst>
                <a:gd name="connsiteX0" fmla="*/ 13860 w 566987"/>
                <a:gd name="connsiteY0" fmla="*/ 72337 h 409605"/>
                <a:gd name="connsiteX1" fmla="*/ 13860 w 566987"/>
                <a:gd name="connsiteY1" fmla="*/ 374737 h 409605"/>
                <a:gd name="connsiteX2" fmla="*/ 49560 w 566987"/>
                <a:gd name="connsiteY2" fmla="*/ 396577 h 409605"/>
                <a:gd name="connsiteX3" fmla="*/ 543060 w 566987"/>
                <a:gd name="connsiteY3" fmla="*/ 399937 h 409605"/>
                <a:gd name="connsiteX4" fmla="*/ 562800 w 566987"/>
                <a:gd name="connsiteY4" fmla="*/ 366757 h 409605"/>
                <a:gd name="connsiteX5" fmla="*/ 551880 w 566987"/>
                <a:gd name="connsiteY5" fmla="*/ 62257 h 409605"/>
                <a:gd name="connsiteX6" fmla="*/ 0 w 566987"/>
                <a:gd name="connsiteY6" fmla="*/ 30337 h 409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6987" h="409605">
                  <a:moveTo>
                    <a:pt x="13860" y="72337"/>
                  </a:moveTo>
                  <a:lnTo>
                    <a:pt x="13860" y="374737"/>
                  </a:lnTo>
                  <a:cubicBezTo>
                    <a:pt x="21000" y="380617"/>
                    <a:pt x="33180" y="389437"/>
                    <a:pt x="49560" y="396577"/>
                  </a:cubicBezTo>
                  <a:cubicBezTo>
                    <a:pt x="96180" y="415897"/>
                    <a:pt x="522480" y="410857"/>
                    <a:pt x="543060" y="399937"/>
                  </a:cubicBezTo>
                  <a:cubicBezTo>
                    <a:pt x="556920" y="392377"/>
                    <a:pt x="561120" y="374317"/>
                    <a:pt x="562800" y="366757"/>
                  </a:cubicBezTo>
                  <a:cubicBezTo>
                    <a:pt x="576240" y="305437"/>
                    <a:pt x="553140" y="66037"/>
                    <a:pt x="551880" y="62257"/>
                  </a:cubicBezTo>
                  <a:cubicBezTo>
                    <a:pt x="530040" y="-8303"/>
                    <a:pt x="131040" y="-18803"/>
                    <a:pt x="0" y="30337"/>
                  </a:cubicBezTo>
                </a:path>
              </a:pathLst>
            </a:custGeom>
            <a:noFill/>
            <a:ln w="41910" cap="flat">
              <a:solidFill>
                <a:srgbClr val="82C659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D623FDFA-598A-2DBD-A304-A1BCC33816EB}"/>
                </a:ext>
              </a:extLst>
            </p:cNvPr>
            <p:cNvSpPr/>
            <p:nvPr/>
          </p:nvSpPr>
          <p:spPr>
            <a:xfrm>
              <a:off x="1014714" y="2057968"/>
              <a:ext cx="224027" cy="438682"/>
            </a:xfrm>
            <a:custGeom>
              <a:avLst/>
              <a:gdLst>
                <a:gd name="connsiteX0" fmla="*/ 60900 w 224027"/>
                <a:gd name="connsiteY0" fmla="*/ 0 h 438682"/>
                <a:gd name="connsiteX1" fmla="*/ 158760 w 224027"/>
                <a:gd name="connsiteY1" fmla="*/ 1680 h 438682"/>
                <a:gd name="connsiteX2" fmla="*/ 218820 w 224027"/>
                <a:gd name="connsiteY2" fmla="*/ 296940 h 438682"/>
                <a:gd name="connsiteX3" fmla="*/ 218820 w 224027"/>
                <a:gd name="connsiteY3" fmla="*/ 362880 h 438682"/>
                <a:gd name="connsiteX4" fmla="*/ 123900 w 224027"/>
                <a:gd name="connsiteY4" fmla="*/ 436380 h 438682"/>
                <a:gd name="connsiteX5" fmla="*/ 0 w 224027"/>
                <a:gd name="connsiteY5" fmla="*/ 397740 h 438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4027" h="438682">
                  <a:moveTo>
                    <a:pt x="60900" y="0"/>
                  </a:moveTo>
                  <a:lnTo>
                    <a:pt x="158760" y="1680"/>
                  </a:lnTo>
                  <a:cubicBezTo>
                    <a:pt x="182280" y="122640"/>
                    <a:pt x="201600" y="231420"/>
                    <a:pt x="218820" y="296940"/>
                  </a:cubicBezTo>
                  <a:cubicBezTo>
                    <a:pt x="221760" y="308280"/>
                    <a:pt x="228900" y="334320"/>
                    <a:pt x="218820" y="362880"/>
                  </a:cubicBezTo>
                  <a:cubicBezTo>
                    <a:pt x="204540" y="403620"/>
                    <a:pt x="161700" y="429240"/>
                    <a:pt x="123900" y="436380"/>
                  </a:cubicBezTo>
                  <a:cubicBezTo>
                    <a:pt x="56280" y="449400"/>
                    <a:pt x="5880" y="403200"/>
                    <a:pt x="0" y="397740"/>
                  </a:cubicBezTo>
                </a:path>
              </a:pathLst>
            </a:custGeom>
            <a:noFill/>
            <a:ln w="41910" cap="flat">
              <a:solidFill>
                <a:srgbClr val="82C659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Forme libre : forme 27">
              <a:extLst>
                <a:ext uri="{FF2B5EF4-FFF2-40B4-BE49-F238E27FC236}">
                  <a16:creationId xmlns:a16="http://schemas.microsoft.com/office/drawing/2014/main" id="{1A717FA9-5E9C-819F-6F84-E6C6241163D5}"/>
                </a:ext>
              </a:extLst>
            </p:cNvPr>
            <p:cNvSpPr/>
            <p:nvPr/>
          </p:nvSpPr>
          <p:spPr>
            <a:xfrm>
              <a:off x="298027" y="2055447"/>
              <a:ext cx="223607" cy="442342"/>
            </a:xfrm>
            <a:custGeom>
              <a:avLst/>
              <a:gdLst>
                <a:gd name="connsiteX0" fmla="*/ 223607 w 223607"/>
                <a:gd name="connsiteY0" fmla="*/ 2520 h 442342"/>
                <a:gd name="connsiteX1" fmla="*/ 65267 w 223607"/>
                <a:gd name="connsiteY1" fmla="*/ 0 h 442342"/>
                <a:gd name="connsiteX2" fmla="*/ 5207 w 223607"/>
                <a:gd name="connsiteY2" fmla="*/ 299460 h 442342"/>
                <a:gd name="connsiteX3" fmla="*/ 5207 w 223607"/>
                <a:gd name="connsiteY3" fmla="*/ 365400 h 442342"/>
                <a:gd name="connsiteX4" fmla="*/ 100127 w 223607"/>
                <a:gd name="connsiteY4" fmla="*/ 438900 h 442342"/>
                <a:gd name="connsiteX5" fmla="*/ 199247 w 223607"/>
                <a:gd name="connsiteY5" fmla="*/ 418740 h 442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3607" h="442342">
                  <a:moveTo>
                    <a:pt x="223607" y="2520"/>
                  </a:moveTo>
                  <a:lnTo>
                    <a:pt x="65267" y="0"/>
                  </a:lnTo>
                  <a:cubicBezTo>
                    <a:pt x="41747" y="120960"/>
                    <a:pt x="22427" y="233940"/>
                    <a:pt x="5207" y="299460"/>
                  </a:cubicBezTo>
                  <a:cubicBezTo>
                    <a:pt x="2267" y="310800"/>
                    <a:pt x="-4873" y="336840"/>
                    <a:pt x="5207" y="365400"/>
                  </a:cubicBezTo>
                  <a:cubicBezTo>
                    <a:pt x="19487" y="406140"/>
                    <a:pt x="62327" y="431760"/>
                    <a:pt x="100127" y="438900"/>
                  </a:cubicBezTo>
                  <a:cubicBezTo>
                    <a:pt x="167747" y="451920"/>
                    <a:pt x="193367" y="424200"/>
                    <a:pt x="199247" y="418740"/>
                  </a:cubicBezTo>
                </a:path>
              </a:pathLst>
            </a:custGeom>
            <a:noFill/>
            <a:ln w="41910" cap="flat">
              <a:solidFill>
                <a:srgbClr val="82C659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4B3FA8A5-42D5-04AB-A8C7-EF94C084CAC8}"/>
                </a:ext>
              </a:extLst>
            </p:cNvPr>
            <p:cNvSpPr/>
            <p:nvPr/>
          </p:nvSpPr>
          <p:spPr>
            <a:xfrm>
              <a:off x="356155" y="2479228"/>
              <a:ext cx="4200" cy="465360"/>
            </a:xfrm>
            <a:custGeom>
              <a:avLst/>
              <a:gdLst>
                <a:gd name="connsiteX0" fmla="*/ 0 w 4200"/>
                <a:gd name="connsiteY0" fmla="*/ 0 h 465360"/>
                <a:gd name="connsiteX1" fmla="*/ 0 w 4200"/>
                <a:gd name="connsiteY1" fmla="*/ 465360 h 465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00" h="465360">
                  <a:moveTo>
                    <a:pt x="0" y="0"/>
                  </a:moveTo>
                  <a:lnTo>
                    <a:pt x="0" y="465360"/>
                  </a:lnTo>
                </a:path>
              </a:pathLst>
            </a:custGeom>
            <a:ln w="41910" cap="flat">
              <a:solidFill>
                <a:srgbClr val="82C659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Forme libre : forme 29">
              <a:extLst>
                <a:ext uri="{FF2B5EF4-FFF2-40B4-BE49-F238E27FC236}">
                  <a16:creationId xmlns:a16="http://schemas.microsoft.com/office/drawing/2014/main" id="{512BE1F1-842B-C99A-99FE-B2D80ACEFF2F}"/>
                </a:ext>
              </a:extLst>
            </p:cNvPr>
            <p:cNvSpPr/>
            <p:nvPr/>
          </p:nvSpPr>
          <p:spPr>
            <a:xfrm>
              <a:off x="1221355" y="2506108"/>
              <a:ext cx="4200" cy="438480"/>
            </a:xfrm>
            <a:custGeom>
              <a:avLst/>
              <a:gdLst>
                <a:gd name="connsiteX0" fmla="*/ 0 w 4200"/>
                <a:gd name="connsiteY0" fmla="*/ 0 h 438480"/>
                <a:gd name="connsiteX1" fmla="*/ 0 w 4200"/>
                <a:gd name="connsiteY1" fmla="*/ 438480 h 438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00" h="438480">
                  <a:moveTo>
                    <a:pt x="0" y="0"/>
                  </a:moveTo>
                  <a:lnTo>
                    <a:pt x="0" y="438480"/>
                  </a:lnTo>
                </a:path>
              </a:pathLst>
            </a:custGeom>
            <a:ln w="41910" cap="flat">
              <a:solidFill>
                <a:srgbClr val="82C659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FD722B07-E7F2-BE56-FBE7-74E7DD3C72E5}"/>
                </a:ext>
              </a:extLst>
            </p:cNvPr>
            <p:cNvSpPr/>
            <p:nvPr/>
          </p:nvSpPr>
          <p:spPr>
            <a:xfrm>
              <a:off x="460731" y="2583967"/>
              <a:ext cx="275523" cy="360620"/>
            </a:xfrm>
            <a:custGeom>
              <a:avLst/>
              <a:gdLst>
                <a:gd name="connsiteX0" fmla="*/ 6304 w 275523"/>
                <a:gd name="connsiteY0" fmla="*/ 360621 h 360620"/>
                <a:gd name="connsiteX1" fmla="*/ 1264 w 275523"/>
                <a:gd name="connsiteY1" fmla="*/ 63681 h 360620"/>
                <a:gd name="connsiteX2" fmla="*/ 11764 w 275523"/>
                <a:gd name="connsiteY2" fmla="*/ 17901 h 360620"/>
                <a:gd name="connsiteX3" fmla="*/ 59644 w 275523"/>
                <a:gd name="connsiteY3" fmla="*/ 10341 h 360620"/>
                <a:gd name="connsiteX4" fmla="*/ 264184 w 275523"/>
                <a:gd name="connsiteY4" fmla="*/ 14541 h 360620"/>
                <a:gd name="connsiteX5" fmla="*/ 273424 w 275523"/>
                <a:gd name="connsiteY5" fmla="*/ 62001 h 360620"/>
                <a:gd name="connsiteX6" fmla="*/ 275524 w 275523"/>
                <a:gd name="connsiteY6" fmla="*/ 328281 h 360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5523" h="360620">
                  <a:moveTo>
                    <a:pt x="6304" y="360621"/>
                  </a:moveTo>
                  <a:lnTo>
                    <a:pt x="1264" y="63681"/>
                  </a:lnTo>
                  <a:cubicBezTo>
                    <a:pt x="-1676" y="51921"/>
                    <a:pt x="4" y="30081"/>
                    <a:pt x="11764" y="17901"/>
                  </a:cubicBezTo>
                  <a:cubicBezTo>
                    <a:pt x="24364" y="4461"/>
                    <a:pt x="47464" y="8661"/>
                    <a:pt x="59644" y="10341"/>
                  </a:cubicBezTo>
                  <a:cubicBezTo>
                    <a:pt x="167584" y="25461"/>
                    <a:pt x="234364" y="-22839"/>
                    <a:pt x="264184" y="14541"/>
                  </a:cubicBezTo>
                  <a:cubicBezTo>
                    <a:pt x="276364" y="29661"/>
                    <a:pt x="273004" y="48981"/>
                    <a:pt x="273424" y="62001"/>
                  </a:cubicBezTo>
                  <a:cubicBezTo>
                    <a:pt x="275524" y="121221"/>
                    <a:pt x="275524" y="198501"/>
                    <a:pt x="275524" y="328281"/>
                  </a:cubicBezTo>
                </a:path>
              </a:pathLst>
            </a:custGeom>
            <a:noFill/>
            <a:ln w="41910" cap="flat">
              <a:solidFill>
                <a:srgbClr val="82C659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59CB5F7E-2125-ED50-67DD-7AE84395D57A}"/>
                </a:ext>
              </a:extLst>
            </p:cNvPr>
            <p:cNvSpPr/>
            <p:nvPr/>
          </p:nvSpPr>
          <p:spPr>
            <a:xfrm>
              <a:off x="810019" y="2583388"/>
              <a:ext cx="288275" cy="267940"/>
            </a:xfrm>
            <a:custGeom>
              <a:avLst/>
              <a:gdLst>
                <a:gd name="connsiteX0" fmla="*/ 284076 w 288275"/>
                <a:gd name="connsiteY0" fmla="*/ 52500 h 267940"/>
                <a:gd name="connsiteX1" fmla="*/ 278196 w 288275"/>
                <a:gd name="connsiteY1" fmla="*/ 251160 h 267940"/>
                <a:gd name="connsiteX2" fmla="*/ 10236 w 288275"/>
                <a:gd name="connsiteY2" fmla="*/ 242760 h 267940"/>
                <a:gd name="connsiteX3" fmla="*/ 4356 w 288275"/>
                <a:gd name="connsiteY3" fmla="*/ 11340 h 267940"/>
                <a:gd name="connsiteX4" fmla="*/ 288276 w 288275"/>
                <a:gd name="connsiteY4" fmla="*/ 0 h 26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8275" h="267940">
                  <a:moveTo>
                    <a:pt x="284076" y="52500"/>
                  </a:moveTo>
                  <a:cubicBezTo>
                    <a:pt x="284076" y="52500"/>
                    <a:pt x="286596" y="243180"/>
                    <a:pt x="278196" y="251160"/>
                  </a:cubicBezTo>
                  <a:cubicBezTo>
                    <a:pt x="266016" y="262920"/>
                    <a:pt x="53496" y="286020"/>
                    <a:pt x="10236" y="242760"/>
                  </a:cubicBezTo>
                  <a:cubicBezTo>
                    <a:pt x="2256" y="234780"/>
                    <a:pt x="-4884" y="21000"/>
                    <a:pt x="4356" y="11340"/>
                  </a:cubicBezTo>
                  <a:cubicBezTo>
                    <a:pt x="18636" y="-3360"/>
                    <a:pt x="192936" y="16800"/>
                    <a:pt x="288276" y="0"/>
                  </a:cubicBezTo>
                </a:path>
              </a:pathLst>
            </a:custGeom>
            <a:noFill/>
            <a:ln w="41910" cap="flat">
              <a:solidFill>
                <a:srgbClr val="82C659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05C56025-A085-B0CA-5976-52D77A1D9B26}"/>
                </a:ext>
              </a:extLst>
            </p:cNvPr>
            <p:cNvSpPr/>
            <p:nvPr/>
          </p:nvSpPr>
          <p:spPr>
            <a:xfrm>
              <a:off x="557755" y="2308288"/>
              <a:ext cx="4200" cy="171780"/>
            </a:xfrm>
            <a:custGeom>
              <a:avLst/>
              <a:gdLst>
                <a:gd name="connsiteX0" fmla="*/ 0 w 4200"/>
                <a:gd name="connsiteY0" fmla="*/ 0 h 171780"/>
                <a:gd name="connsiteX1" fmla="*/ 0 w 4200"/>
                <a:gd name="connsiteY1" fmla="*/ 171780 h 171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00" h="171780">
                  <a:moveTo>
                    <a:pt x="0" y="0"/>
                  </a:moveTo>
                  <a:lnTo>
                    <a:pt x="0" y="171780"/>
                  </a:lnTo>
                </a:path>
              </a:pathLst>
            </a:custGeom>
            <a:ln w="41910" cap="flat">
              <a:solidFill>
                <a:srgbClr val="82C659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A0497DED-BAA0-B5CC-AB9D-35589BE332E7}"/>
                </a:ext>
              </a:extLst>
            </p:cNvPr>
            <p:cNvSpPr/>
            <p:nvPr/>
          </p:nvSpPr>
          <p:spPr>
            <a:xfrm>
              <a:off x="790435" y="2308288"/>
              <a:ext cx="4200" cy="179339"/>
            </a:xfrm>
            <a:custGeom>
              <a:avLst/>
              <a:gdLst>
                <a:gd name="connsiteX0" fmla="*/ 0 w 4200"/>
                <a:gd name="connsiteY0" fmla="*/ 0 h 179339"/>
                <a:gd name="connsiteX1" fmla="*/ 0 w 4200"/>
                <a:gd name="connsiteY1" fmla="*/ 179340 h 17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00" h="179339">
                  <a:moveTo>
                    <a:pt x="0" y="0"/>
                  </a:moveTo>
                  <a:lnTo>
                    <a:pt x="0" y="179340"/>
                  </a:lnTo>
                </a:path>
              </a:pathLst>
            </a:custGeom>
            <a:ln w="41910" cap="flat">
              <a:solidFill>
                <a:srgbClr val="82C659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0224A465-59F0-F7D8-2D36-C04A2ECA9A10}"/>
                </a:ext>
              </a:extLst>
            </p:cNvPr>
            <p:cNvSpPr/>
            <p:nvPr/>
          </p:nvSpPr>
          <p:spPr>
            <a:xfrm>
              <a:off x="1025635" y="2308288"/>
              <a:ext cx="4200" cy="179339"/>
            </a:xfrm>
            <a:custGeom>
              <a:avLst/>
              <a:gdLst>
                <a:gd name="connsiteX0" fmla="*/ 0 w 4200"/>
                <a:gd name="connsiteY0" fmla="*/ 0 h 179339"/>
                <a:gd name="connsiteX1" fmla="*/ 0 w 4200"/>
                <a:gd name="connsiteY1" fmla="*/ 179340 h 17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00" h="179339">
                  <a:moveTo>
                    <a:pt x="0" y="0"/>
                  </a:moveTo>
                  <a:lnTo>
                    <a:pt x="0" y="179340"/>
                  </a:lnTo>
                </a:path>
              </a:pathLst>
            </a:custGeom>
            <a:ln w="41910" cap="flat">
              <a:solidFill>
                <a:srgbClr val="82C659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0442500F-BF64-6B3A-58A4-F2FAAF0C8CA1}"/>
                </a:ext>
              </a:extLst>
            </p:cNvPr>
            <p:cNvSpPr/>
            <p:nvPr/>
          </p:nvSpPr>
          <p:spPr>
            <a:xfrm>
              <a:off x="217135" y="2966848"/>
              <a:ext cx="1100400" cy="4200"/>
            </a:xfrm>
            <a:custGeom>
              <a:avLst/>
              <a:gdLst>
                <a:gd name="connsiteX0" fmla="*/ 0 w 1100400"/>
                <a:gd name="connsiteY0" fmla="*/ 0 h 4200"/>
                <a:gd name="connsiteX1" fmla="*/ 1100400 w 1100400"/>
                <a:gd name="connsiteY1" fmla="*/ 0 h 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00400" h="4200">
                  <a:moveTo>
                    <a:pt x="0" y="0"/>
                  </a:moveTo>
                  <a:lnTo>
                    <a:pt x="1100400" y="0"/>
                  </a:lnTo>
                </a:path>
              </a:pathLst>
            </a:custGeom>
            <a:ln w="41910" cap="flat">
              <a:solidFill>
                <a:srgbClr val="82C659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39" name="Image 38">
            <a:extLst>
              <a:ext uri="{FF2B5EF4-FFF2-40B4-BE49-F238E27FC236}">
                <a16:creationId xmlns:a16="http://schemas.microsoft.com/office/drawing/2014/main" id="{85801ECA-4B78-0EDF-969B-CD3B07CC846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592" t="3116"/>
          <a:stretch/>
        </p:blipFill>
        <p:spPr>
          <a:xfrm>
            <a:off x="5280215" y="2238805"/>
            <a:ext cx="1661911" cy="2254273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BC53C6C0-5317-4E83-C943-C9D380E1A81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001" r="9740"/>
          <a:stretch/>
        </p:blipFill>
        <p:spPr>
          <a:xfrm>
            <a:off x="5204233" y="826848"/>
            <a:ext cx="1661911" cy="1258096"/>
          </a:xfrm>
          <a:prstGeom prst="rect">
            <a:avLst/>
          </a:prstGeom>
        </p:spPr>
      </p:pic>
      <p:sp>
        <p:nvSpPr>
          <p:cNvPr id="42" name="Espace réservé du numéro de diapositive 1">
            <a:extLst>
              <a:ext uri="{FF2B5EF4-FFF2-40B4-BE49-F238E27FC236}">
                <a16:creationId xmlns:a16="http://schemas.microsoft.com/office/drawing/2014/main" id="{CE712663-4AA8-6EE6-1F9D-5FFFD1EC2EE0}"/>
              </a:ext>
            </a:extLst>
          </p:cNvPr>
          <p:cNvSpPr txBox="1">
            <a:spLocks/>
          </p:cNvSpPr>
          <p:nvPr/>
        </p:nvSpPr>
        <p:spPr>
          <a:xfrm>
            <a:off x="-14146" y="6438425"/>
            <a:ext cx="523812" cy="39677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fr-FR" sz="1867" b="0" i="0" u="none" strike="noStrike" kern="1200" cap="none" spc="0" normalizeH="0" baseline="0" noProof="0">
                <a:ln>
                  <a:noFill/>
                </a:ln>
                <a:solidFill>
                  <a:srgbClr val="7DBC3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32</a:t>
            </a:fld>
            <a:endParaRPr kumimoji="0" lang="fr-FR" sz="1867" b="0" i="0" u="none" strike="noStrike" kern="1200" cap="none" spc="0" normalizeH="0" baseline="0" noProof="0" dirty="0">
              <a:ln>
                <a:noFill/>
              </a:ln>
              <a:solidFill>
                <a:srgbClr val="7DBC3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A32E6DA-651A-F863-F90F-D7232B2CA5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0932" y="4668912"/>
            <a:ext cx="2530143" cy="1589000"/>
          </a:xfrm>
          <a:prstGeom prst="rect">
            <a:avLst/>
          </a:prstGeom>
        </p:spPr>
      </p:pic>
      <p:sp>
        <p:nvSpPr>
          <p:cNvPr id="4" name="Freeform 8">
            <a:extLst>
              <a:ext uri="{FF2B5EF4-FFF2-40B4-BE49-F238E27FC236}">
                <a16:creationId xmlns:a16="http://schemas.microsoft.com/office/drawing/2014/main" id="{55C36F02-35F9-4AB9-52C1-D4D60E0059E5}"/>
              </a:ext>
            </a:extLst>
          </p:cNvPr>
          <p:cNvSpPr>
            <a:spLocks noChangeAspect="1" noEditPoints="1"/>
          </p:cNvSpPr>
          <p:nvPr/>
        </p:nvSpPr>
        <p:spPr bwMode="gray">
          <a:xfrm rot="20759083" flipV="1">
            <a:off x="4803852" y="5501490"/>
            <a:ext cx="539788" cy="267099"/>
          </a:xfrm>
          <a:custGeom>
            <a:avLst/>
            <a:gdLst>
              <a:gd name="T0" fmla="*/ 508 w 642"/>
              <a:gd name="T1" fmla="*/ 94 h 189"/>
              <a:gd name="T2" fmla="*/ 243 w 642"/>
              <a:gd name="T3" fmla="*/ 72 h 189"/>
              <a:gd name="T4" fmla="*/ 21 w 642"/>
              <a:gd name="T5" fmla="*/ 183 h 189"/>
              <a:gd name="T6" fmla="*/ 4 w 642"/>
              <a:gd name="T7" fmla="*/ 182 h 189"/>
              <a:gd name="T8" fmla="*/ 10 w 642"/>
              <a:gd name="T9" fmla="*/ 164 h 189"/>
              <a:gd name="T10" fmla="*/ 239 w 642"/>
              <a:gd name="T11" fmla="*/ 47 h 189"/>
              <a:gd name="T12" fmla="*/ 522 w 642"/>
              <a:gd name="T13" fmla="*/ 68 h 189"/>
              <a:gd name="T14" fmla="*/ 508 w 642"/>
              <a:gd name="T15" fmla="*/ 94 h 189"/>
              <a:gd name="T16" fmla="*/ 630 w 642"/>
              <a:gd name="T17" fmla="*/ 93 h 189"/>
              <a:gd name="T18" fmla="*/ 515 w 642"/>
              <a:gd name="T19" fmla="*/ 7 h 189"/>
              <a:gd name="T20" fmla="*/ 496 w 642"/>
              <a:gd name="T21" fmla="*/ 30 h 189"/>
              <a:gd name="T22" fmla="*/ 572 w 642"/>
              <a:gd name="T23" fmla="*/ 87 h 189"/>
              <a:gd name="T24" fmla="*/ 541 w 642"/>
              <a:gd name="T25" fmla="*/ 98 h 189"/>
              <a:gd name="T26" fmla="*/ 459 w 642"/>
              <a:gd name="T27" fmla="*/ 162 h 189"/>
              <a:gd name="T28" fmla="*/ 462 w 642"/>
              <a:gd name="T29" fmla="*/ 179 h 189"/>
              <a:gd name="T30" fmla="*/ 479 w 642"/>
              <a:gd name="T31" fmla="*/ 169 h 189"/>
              <a:gd name="T32" fmla="*/ 536 w 642"/>
              <a:gd name="T33" fmla="*/ 125 h 189"/>
              <a:gd name="T34" fmla="*/ 611 w 642"/>
              <a:gd name="T35" fmla="*/ 116 h 189"/>
              <a:gd name="T36" fmla="*/ 630 w 642"/>
              <a:gd name="T37" fmla="*/ 93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642" h="189">
                <a:moveTo>
                  <a:pt x="508" y="94"/>
                </a:moveTo>
                <a:cubicBezTo>
                  <a:pt x="422" y="74"/>
                  <a:pt x="331" y="62"/>
                  <a:pt x="243" y="72"/>
                </a:cubicBezTo>
                <a:cubicBezTo>
                  <a:pt x="160" y="82"/>
                  <a:pt x="79" y="125"/>
                  <a:pt x="21" y="183"/>
                </a:cubicBezTo>
                <a:cubicBezTo>
                  <a:pt x="16" y="187"/>
                  <a:pt x="7" y="189"/>
                  <a:pt x="4" y="182"/>
                </a:cubicBezTo>
                <a:cubicBezTo>
                  <a:pt x="0" y="176"/>
                  <a:pt x="5" y="168"/>
                  <a:pt x="10" y="164"/>
                </a:cubicBezTo>
                <a:cubicBezTo>
                  <a:pt x="70" y="104"/>
                  <a:pt x="155" y="58"/>
                  <a:pt x="239" y="47"/>
                </a:cubicBezTo>
                <a:cubicBezTo>
                  <a:pt x="333" y="34"/>
                  <a:pt x="430" y="47"/>
                  <a:pt x="522" y="68"/>
                </a:cubicBezTo>
                <a:cubicBezTo>
                  <a:pt x="537" y="71"/>
                  <a:pt x="521" y="97"/>
                  <a:pt x="508" y="94"/>
                </a:cubicBezTo>
                <a:close/>
                <a:moveTo>
                  <a:pt x="630" y="93"/>
                </a:moveTo>
                <a:cubicBezTo>
                  <a:pt x="590" y="67"/>
                  <a:pt x="555" y="33"/>
                  <a:pt x="515" y="7"/>
                </a:cubicBezTo>
                <a:cubicBezTo>
                  <a:pt x="503" y="0"/>
                  <a:pt x="484" y="23"/>
                  <a:pt x="496" y="30"/>
                </a:cubicBezTo>
                <a:cubicBezTo>
                  <a:pt x="523" y="47"/>
                  <a:pt x="547" y="68"/>
                  <a:pt x="572" y="87"/>
                </a:cubicBezTo>
                <a:cubicBezTo>
                  <a:pt x="561" y="90"/>
                  <a:pt x="551" y="94"/>
                  <a:pt x="541" y="98"/>
                </a:cubicBezTo>
                <a:cubicBezTo>
                  <a:pt x="509" y="111"/>
                  <a:pt x="478" y="133"/>
                  <a:pt x="459" y="162"/>
                </a:cubicBezTo>
                <a:cubicBezTo>
                  <a:pt x="455" y="167"/>
                  <a:pt x="455" y="176"/>
                  <a:pt x="462" y="179"/>
                </a:cubicBezTo>
                <a:cubicBezTo>
                  <a:pt x="469" y="181"/>
                  <a:pt x="475" y="175"/>
                  <a:pt x="479" y="169"/>
                </a:cubicBezTo>
                <a:cubicBezTo>
                  <a:pt x="493" y="150"/>
                  <a:pt x="515" y="136"/>
                  <a:pt x="536" y="125"/>
                </a:cubicBezTo>
                <a:cubicBezTo>
                  <a:pt x="557" y="115"/>
                  <a:pt x="588" y="103"/>
                  <a:pt x="611" y="116"/>
                </a:cubicBezTo>
                <a:cubicBezTo>
                  <a:pt x="623" y="122"/>
                  <a:pt x="642" y="100"/>
                  <a:pt x="630" y="93"/>
                </a:cubicBezTo>
                <a:close/>
              </a:path>
            </a:pathLst>
          </a:custGeom>
          <a:solidFill>
            <a:srgbClr val="82C659"/>
          </a:solidFill>
          <a:ln>
            <a:solidFill>
              <a:srgbClr val="82C659"/>
            </a:solidFill>
          </a:ln>
          <a:effectLst/>
        </p:spPr>
        <p:txBody>
          <a:bodyPr vert="horz" wrap="square" lIns="91435" tIns="45719" rIns="91435" bIns="4571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Google Shape;64;p14">
            <a:extLst>
              <a:ext uri="{FF2B5EF4-FFF2-40B4-BE49-F238E27FC236}">
                <a16:creationId xmlns:a16="http://schemas.microsoft.com/office/drawing/2014/main" id="{28DCB49E-4FB4-3D57-285F-E5F0A0402726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rcRect b="26669"/>
          <a:stretch/>
        </p:blipFill>
        <p:spPr>
          <a:xfrm rot="21112920">
            <a:off x="7316375" y="5060268"/>
            <a:ext cx="428366" cy="152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4F117636-CE1F-5C51-C95F-54B1001E5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882002" y="116591"/>
            <a:ext cx="1186331" cy="7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331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9391E7D0-2482-D41A-E473-F52BDC5222A8}"/>
              </a:ext>
            </a:extLst>
          </p:cNvPr>
          <p:cNvSpPr txBox="1"/>
          <p:nvPr/>
        </p:nvSpPr>
        <p:spPr>
          <a:xfrm>
            <a:off x="2528380" y="3429000"/>
            <a:ext cx="71352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>
                <a:solidFill>
                  <a:srgbClr val="76B82A"/>
                </a:solidFill>
                <a:latin typeface="Open Sans"/>
                <a:ea typeface="Open Sans"/>
                <a:cs typeface="Open Sans"/>
              </a:rPr>
              <a:t>Communication 2025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F93BBD6-52CE-8983-EA63-FDAA71226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2231" y="4188545"/>
            <a:ext cx="3707537" cy="22182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901178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FD4165D-4C4E-96A8-3DB6-813DE0F2635F}"/>
              </a:ext>
            </a:extLst>
          </p:cNvPr>
          <p:cNvSpPr txBox="1"/>
          <p:nvPr/>
        </p:nvSpPr>
        <p:spPr>
          <a:xfrm>
            <a:off x="672091" y="6790898"/>
            <a:ext cx="23360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*1 foyer = environ 2,5 personnes</a:t>
            </a:r>
          </a:p>
        </p:txBody>
      </p:sp>
      <p:sp>
        <p:nvSpPr>
          <p:cNvPr id="30" name="Google Shape;78;p15">
            <a:extLst>
              <a:ext uri="{FF2B5EF4-FFF2-40B4-BE49-F238E27FC236}">
                <a16:creationId xmlns:a16="http://schemas.microsoft.com/office/drawing/2014/main" id="{9973445B-0E72-AC6C-F2B0-474CCCDC7F9F}"/>
              </a:ext>
            </a:extLst>
          </p:cNvPr>
          <p:cNvSpPr txBox="1"/>
          <p:nvPr/>
        </p:nvSpPr>
        <p:spPr>
          <a:xfrm>
            <a:off x="123667" y="176190"/>
            <a:ext cx="740400" cy="6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6B82A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76B82A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5E4D083-1C02-4919-59E0-7B3F30B5CFBD}"/>
              </a:ext>
            </a:extLst>
          </p:cNvPr>
          <p:cNvSpPr txBox="1">
            <a:spLocks/>
          </p:cNvSpPr>
          <p:nvPr/>
        </p:nvSpPr>
        <p:spPr>
          <a:xfrm>
            <a:off x="965180" y="309241"/>
            <a:ext cx="11693748" cy="43815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98D22830-C236-630B-875B-60EF9B471914}"/>
              </a:ext>
            </a:extLst>
          </p:cNvPr>
          <p:cNvSpPr txBox="1">
            <a:spLocks/>
          </p:cNvSpPr>
          <p:nvPr/>
        </p:nvSpPr>
        <p:spPr>
          <a:xfrm>
            <a:off x="965180" y="263690"/>
            <a:ext cx="9794832" cy="5245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Pour tous TRIER / APPORTER / PRESERVER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8FE7DAF-1C8B-4E71-BAC6-2F63FEF3F90E}"/>
              </a:ext>
            </a:extLst>
          </p:cNvPr>
          <p:cNvSpPr txBox="1"/>
          <p:nvPr/>
        </p:nvSpPr>
        <p:spPr>
          <a:xfrm>
            <a:off x="3486831" y="2335238"/>
            <a:ext cx="32514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4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Tri affiné des patients : emballages vides, étuis carton et notices papier dans le tri sélectif du domicile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C74C1A0-F70D-B9A1-C174-6921969FAA84}"/>
              </a:ext>
            </a:extLst>
          </p:cNvPr>
          <p:cNvSpPr txBox="1"/>
          <p:nvPr/>
        </p:nvSpPr>
        <p:spPr>
          <a:xfrm>
            <a:off x="271215" y="2279710"/>
            <a:ext cx="26037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4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Identification des médicaments, sans la parapharmacie, compléments alimentaires, dispositifs médicaux…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4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4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Aide avec le moteur de recherche </a:t>
            </a:r>
          </a:p>
        </p:txBody>
      </p:sp>
      <p:sp>
        <p:nvSpPr>
          <p:cNvPr id="10" name="Accolade ouvrante 9">
            <a:extLst>
              <a:ext uri="{FF2B5EF4-FFF2-40B4-BE49-F238E27FC236}">
                <a16:creationId xmlns:a16="http://schemas.microsoft.com/office/drawing/2014/main" id="{A2272654-23E7-69DA-6FE6-A0CB3B6FA21B}"/>
              </a:ext>
            </a:extLst>
          </p:cNvPr>
          <p:cNvSpPr/>
          <p:nvPr/>
        </p:nvSpPr>
        <p:spPr>
          <a:xfrm rot="5400000">
            <a:off x="3558065" y="-1558107"/>
            <a:ext cx="770873" cy="690476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8E9192"/>
              </a:solidFill>
              <a:effectLst/>
              <a:uLnTx/>
              <a:uFillTx/>
              <a:latin typeface="Eras Light ITC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93ECF12-D8AB-1128-329D-9ECFE76F6FA1}"/>
              </a:ext>
            </a:extLst>
          </p:cNvPr>
          <p:cNvSpPr txBox="1"/>
          <p:nvPr/>
        </p:nvSpPr>
        <p:spPr>
          <a:xfrm>
            <a:off x="1922799" y="868130"/>
            <a:ext cx="3053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39448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TRIER</a:t>
            </a:r>
          </a:p>
        </p:txBody>
      </p:sp>
      <p:sp>
        <p:nvSpPr>
          <p:cNvPr id="12" name="Accolade ouvrante 11">
            <a:extLst>
              <a:ext uri="{FF2B5EF4-FFF2-40B4-BE49-F238E27FC236}">
                <a16:creationId xmlns:a16="http://schemas.microsoft.com/office/drawing/2014/main" id="{75E6EBB3-B0BF-427C-EA87-1B202DF06306}"/>
              </a:ext>
            </a:extLst>
          </p:cNvPr>
          <p:cNvSpPr/>
          <p:nvPr/>
        </p:nvSpPr>
        <p:spPr>
          <a:xfrm rot="5400000">
            <a:off x="9953992" y="151286"/>
            <a:ext cx="584775" cy="290900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8E9192"/>
              </a:solidFill>
              <a:effectLst/>
              <a:uLnTx/>
              <a:uFillTx/>
              <a:latin typeface="Eras Light ITC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D86159F-756F-348E-4000-A6D4BE616E1C}"/>
              </a:ext>
            </a:extLst>
          </p:cNvPr>
          <p:cNvSpPr txBox="1"/>
          <p:nvPr/>
        </p:nvSpPr>
        <p:spPr>
          <a:xfrm>
            <a:off x="8647457" y="821807"/>
            <a:ext cx="3053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39448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APPORTER</a:t>
            </a:r>
          </a:p>
        </p:txBody>
      </p:sp>
      <p:sp>
        <p:nvSpPr>
          <p:cNvPr id="14" name="Accolade ouvrante 13">
            <a:extLst>
              <a:ext uri="{FF2B5EF4-FFF2-40B4-BE49-F238E27FC236}">
                <a16:creationId xmlns:a16="http://schemas.microsoft.com/office/drawing/2014/main" id="{3E8F018E-90B8-1095-F059-526B3D8FEA2A}"/>
              </a:ext>
            </a:extLst>
          </p:cNvPr>
          <p:cNvSpPr/>
          <p:nvPr/>
        </p:nvSpPr>
        <p:spPr>
          <a:xfrm rot="5400000">
            <a:off x="8476269" y="2859275"/>
            <a:ext cx="478897" cy="413764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8E9192"/>
              </a:solidFill>
              <a:effectLst/>
              <a:uLnTx/>
              <a:uFillTx/>
              <a:latin typeface="Eras Light ITC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0664D3B-0078-C343-3F66-F62525EA2851}"/>
              </a:ext>
            </a:extLst>
          </p:cNvPr>
          <p:cNvSpPr txBox="1"/>
          <p:nvPr/>
        </p:nvSpPr>
        <p:spPr>
          <a:xfrm>
            <a:off x="7276289" y="4233598"/>
            <a:ext cx="3053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39448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PRESERVER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0DBBD570-FE50-77A4-A6A7-A21A7C4D99A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2165" y="3150809"/>
            <a:ext cx="3904124" cy="91037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62C8864-99AF-F0F3-5D85-2C46ED7782D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1150" y="5144464"/>
            <a:ext cx="776152" cy="1058389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D31DE614-A46F-E622-BF61-ECC5684DC7BC}"/>
              </a:ext>
            </a:extLst>
          </p:cNvPr>
          <p:cNvSpPr txBox="1"/>
          <p:nvPr/>
        </p:nvSpPr>
        <p:spPr>
          <a:xfrm>
            <a:off x="8489708" y="2015760"/>
            <a:ext cx="32514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4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Uniquement les médicaments avec l’emballage en contact avec la substance médicamenteuse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38B4C7C0-0AE6-8CFF-4F05-079146DB8C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1975" y="2872010"/>
            <a:ext cx="1162050" cy="923925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7FAC5E9-110E-5B11-73D2-B55C8AFAF5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5311" y="2872010"/>
            <a:ext cx="2476500" cy="93345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597EA81-DF5B-A224-43F9-39E0A4D5331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938" y="5220448"/>
            <a:ext cx="776152" cy="938774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B8DC5A8-6235-A98C-0EC9-821CA540BCF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8593" y="5128430"/>
            <a:ext cx="947696" cy="122879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E35F796-B897-799C-2ED2-FBF9FD6AE6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82899" y="5049772"/>
            <a:ext cx="1905000" cy="124777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4D10DB8-0FA7-4AA5-056F-6585DBA07F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6178" y="4344238"/>
            <a:ext cx="4470832" cy="68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6066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12BF7992-89E5-D94A-3E51-D81DF76B32AE}"/>
              </a:ext>
            </a:extLst>
          </p:cNvPr>
          <p:cNvSpPr txBox="1">
            <a:spLocks/>
          </p:cNvSpPr>
          <p:nvPr/>
        </p:nvSpPr>
        <p:spPr>
          <a:xfrm>
            <a:off x="931992" y="360099"/>
            <a:ext cx="11101387" cy="3999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2025 et 2026 :  Accent sur ce message de communication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E8D9E4C-FC79-195C-5BE7-10D026F185B5}"/>
              </a:ext>
            </a:extLst>
          </p:cNvPr>
          <p:cNvSpPr txBox="1"/>
          <p:nvPr/>
        </p:nvSpPr>
        <p:spPr>
          <a:xfrm>
            <a:off x="1952003" y="1557259"/>
            <a:ext cx="27092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Les 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emballages vides 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médicaments 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pour le tri sélectif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243F27CB-5E2C-0685-B389-4E719754C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9827" y="2806335"/>
            <a:ext cx="2118510" cy="2632812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2B34AA92-08F2-6B17-AD99-91203F5A43B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8294" y="2018924"/>
            <a:ext cx="2852752" cy="3586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Google Shape;78;p15">
            <a:extLst>
              <a:ext uri="{FF2B5EF4-FFF2-40B4-BE49-F238E27FC236}">
                <a16:creationId xmlns:a16="http://schemas.microsoft.com/office/drawing/2014/main" id="{359AE62A-DF90-690D-BD7D-AFED9E0E1E62}"/>
              </a:ext>
            </a:extLst>
          </p:cNvPr>
          <p:cNvSpPr txBox="1"/>
          <p:nvPr/>
        </p:nvSpPr>
        <p:spPr>
          <a:xfrm>
            <a:off x="123667" y="176190"/>
            <a:ext cx="740400" cy="6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6B82A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76B82A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83C1664-2CF4-0E98-BEB8-D5DA9FF8A565}"/>
              </a:ext>
            </a:extLst>
          </p:cNvPr>
          <p:cNvSpPr txBox="1">
            <a:spLocks/>
          </p:cNvSpPr>
          <p:nvPr/>
        </p:nvSpPr>
        <p:spPr>
          <a:xfrm>
            <a:off x="-14146" y="6438424"/>
            <a:ext cx="523812" cy="39677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fr-FR" sz="1867" kern="0" dirty="0">
                <a:solidFill>
                  <a:srgbClr val="7DBC35"/>
                </a:solidFill>
              </a:rPr>
              <a:t>19</a:t>
            </a:r>
            <a:endParaRPr kumimoji="0" lang="fr-FR" sz="1867" b="0" i="0" u="none" strike="noStrike" kern="0" cap="none" spc="0" normalizeH="0" baseline="0" noProof="0" dirty="0">
              <a:ln>
                <a:noFill/>
              </a:ln>
              <a:solidFill>
                <a:srgbClr val="7DBC3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44191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12BF7992-89E5-D94A-3E51-D81DF76B32AE}"/>
              </a:ext>
            </a:extLst>
          </p:cNvPr>
          <p:cNvSpPr txBox="1">
            <a:spLocks/>
          </p:cNvSpPr>
          <p:nvPr/>
        </p:nvSpPr>
        <p:spPr>
          <a:xfrm>
            <a:off x="931992" y="360099"/>
            <a:ext cx="11101387" cy="3999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Google Shape;78;p15">
            <a:extLst>
              <a:ext uri="{FF2B5EF4-FFF2-40B4-BE49-F238E27FC236}">
                <a16:creationId xmlns:a16="http://schemas.microsoft.com/office/drawing/2014/main" id="{359AE62A-DF90-690D-BD7D-AFED9E0E1E62}"/>
              </a:ext>
            </a:extLst>
          </p:cNvPr>
          <p:cNvSpPr txBox="1"/>
          <p:nvPr/>
        </p:nvSpPr>
        <p:spPr>
          <a:xfrm>
            <a:off x="139466" y="128035"/>
            <a:ext cx="740400" cy="6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76B82A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76B82A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37BC31A-DFD3-E310-418D-33FE58CAF832}"/>
              </a:ext>
            </a:extLst>
          </p:cNvPr>
          <p:cNvSpPr txBox="1"/>
          <p:nvPr/>
        </p:nvSpPr>
        <p:spPr>
          <a:xfrm>
            <a:off x="953117" y="360099"/>
            <a:ext cx="9314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fr-FR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Affiches pour les pharmacies </a:t>
            </a:r>
          </a:p>
        </p:txBody>
      </p:sp>
      <p:sp>
        <p:nvSpPr>
          <p:cNvPr id="5" name="Espace réservé du numéro de diapositive 1">
            <a:extLst>
              <a:ext uri="{FF2B5EF4-FFF2-40B4-BE49-F238E27FC236}">
                <a16:creationId xmlns:a16="http://schemas.microsoft.com/office/drawing/2014/main" id="{70D55252-0482-3DF2-9AF6-A818E77EC2EE}"/>
              </a:ext>
            </a:extLst>
          </p:cNvPr>
          <p:cNvSpPr txBox="1">
            <a:spLocks/>
          </p:cNvSpPr>
          <p:nvPr/>
        </p:nvSpPr>
        <p:spPr>
          <a:xfrm>
            <a:off x="-14146" y="6470508"/>
            <a:ext cx="523812" cy="39677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fr-FR" sz="1867" b="0" i="0" u="none" strike="noStrike" kern="0" cap="none" spc="0" normalizeH="0" baseline="0" noProof="0">
                <a:ln>
                  <a:noFill/>
                </a:ln>
                <a:solidFill>
                  <a:srgbClr val="7DBC3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36</a:t>
            </a:fld>
            <a:endParaRPr kumimoji="0" lang="fr-FR" sz="1867" b="0" i="0" u="none" strike="noStrike" kern="0" cap="none" spc="0" normalizeH="0" baseline="0" noProof="0" dirty="0">
              <a:ln>
                <a:noFill/>
              </a:ln>
              <a:solidFill>
                <a:srgbClr val="7DBC3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2EA6643-C818-D022-6515-F70AADCBE2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217"/>
          <a:stretch/>
        </p:blipFill>
        <p:spPr>
          <a:xfrm>
            <a:off x="8212105" y="902751"/>
            <a:ext cx="3842994" cy="54377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0C00941-8CBB-670D-DBED-C9CE705F51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5363" y="876653"/>
            <a:ext cx="3842995" cy="54899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5595645-977D-9F06-1593-8180A39ED87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80" r="1830" b="1363"/>
          <a:stretch/>
        </p:blipFill>
        <p:spPr>
          <a:xfrm>
            <a:off x="136901" y="902751"/>
            <a:ext cx="3771951" cy="5463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343626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12BF7992-89E5-D94A-3E51-D81DF76B32AE}"/>
              </a:ext>
            </a:extLst>
          </p:cNvPr>
          <p:cNvSpPr txBox="1">
            <a:spLocks/>
          </p:cNvSpPr>
          <p:nvPr/>
        </p:nvSpPr>
        <p:spPr>
          <a:xfrm>
            <a:off x="931992" y="360099"/>
            <a:ext cx="11101387" cy="3999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Google Shape;78;p15">
            <a:extLst>
              <a:ext uri="{FF2B5EF4-FFF2-40B4-BE49-F238E27FC236}">
                <a16:creationId xmlns:a16="http://schemas.microsoft.com/office/drawing/2014/main" id="{359AE62A-DF90-690D-BD7D-AFED9E0E1E62}"/>
              </a:ext>
            </a:extLst>
          </p:cNvPr>
          <p:cNvSpPr txBox="1"/>
          <p:nvPr/>
        </p:nvSpPr>
        <p:spPr>
          <a:xfrm>
            <a:off x="123667" y="176190"/>
            <a:ext cx="740400" cy="6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6B82A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76B82A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37BC31A-DFD3-E310-418D-33FE58CAF832}"/>
              </a:ext>
            </a:extLst>
          </p:cNvPr>
          <p:cNvSpPr txBox="1"/>
          <p:nvPr/>
        </p:nvSpPr>
        <p:spPr>
          <a:xfrm>
            <a:off x="953117" y="360099"/>
            <a:ext cx="93406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fr-FR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Autres affiches et pour les collectivités locales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Espace réservé du numéro de diapositive 1">
            <a:extLst>
              <a:ext uri="{FF2B5EF4-FFF2-40B4-BE49-F238E27FC236}">
                <a16:creationId xmlns:a16="http://schemas.microsoft.com/office/drawing/2014/main" id="{13034ABD-2CAA-CE10-FAA9-E339DD0D25B4}"/>
              </a:ext>
            </a:extLst>
          </p:cNvPr>
          <p:cNvSpPr txBox="1">
            <a:spLocks/>
          </p:cNvSpPr>
          <p:nvPr/>
        </p:nvSpPr>
        <p:spPr>
          <a:xfrm>
            <a:off x="-14146" y="6438424"/>
            <a:ext cx="523812" cy="39677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1867" b="0" i="0" u="none" strike="noStrike" kern="0" cap="none" spc="0" normalizeH="0" baseline="0" noProof="0" dirty="0">
                <a:ln>
                  <a:noFill/>
                </a:ln>
                <a:solidFill>
                  <a:srgbClr val="7DBC3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21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F759E74-82CD-1869-05B9-76EF002F5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2834" y="824990"/>
            <a:ext cx="3900956" cy="561067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4319ECC-EAE0-FE8D-8A40-635DDE963B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5594" y="937864"/>
            <a:ext cx="3796220" cy="54113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310727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>
          <a:extLst>
            <a:ext uri="{FF2B5EF4-FFF2-40B4-BE49-F238E27FC236}">
              <a16:creationId xmlns:a16="http://schemas.microsoft.com/office/drawing/2014/main" id="{62218DE7-A5D1-B611-27FE-7FB5D87650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005356D-9CAA-06DC-086D-539717374AE2}"/>
              </a:ext>
            </a:extLst>
          </p:cNvPr>
          <p:cNvSpPr txBox="1">
            <a:spLocks/>
          </p:cNvSpPr>
          <p:nvPr/>
        </p:nvSpPr>
        <p:spPr>
          <a:xfrm>
            <a:off x="931992" y="360099"/>
            <a:ext cx="11101387" cy="3999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Google Shape;78;p15">
            <a:extLst>
              <a:ext uri="{FF2B5EF4-FFF2-40B4-BE49-F238E27FC236}">
                <a16:creationId xmlns:a16="http://schemas.microsoft.com/office/drawing/2014/main" id="{E4C6ACD2-5BC6-200B-2E8E-0AE66D5D3688}"/>
              </a:ext>
            </a:extLst>
          </p:cNvPr>
          <p:cNvSpPr txBox="1"/>
          <p:nvPr/>
        </p:nvSpPr>
        <p:spPr>
          <a:xfrm>
            <a:off x="123667" y="176190"/>
            <a:ext cx="740400" cy="6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>
                <a:solidFill>
                  <a:srgbClr val="76B82A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76B82A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1E4F820-1C88-26F8-136E-900BACDDAC11}"/>
              </a:ext>
            </a:extLst>
          </p:cNvPr>
          <p:cNvSpPr txBox="1"/>
          <p:nvPr/>
        </p:nvSpPr>
        <p:spPr>
          <a:xfrm>
            <a:off x="864067" y="360099"/>
            <a:ext cx="9212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fontAlgn="auto">
              <a:spcAft>
                <a:spcPts val="0"/>
              </a:spcAft>
              <a:buClrTx/>
              <a:buSzTx/>
              <a:tabLst/>
              <a:defRPr/>
            </a:pPr>
            <a:r>
              <a:rPr lang="fr-FR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Flyer recto/verso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Espace réservé du numéro de diapositive 1">
            <a:extLst>
              <a:ext uri="{FF2B5EF4-FFF2-40B4-BE49-F238E27FC236}">
                <a16:creationId xmlns:a16="http://schemas.microsoft.com/office/drawing/2014/main" id="{404F41B4-AABF-9882-3807-AD94D8D62665}"/>
              </a:ext>
            </a:extLst>
          </p:cNvPr>
          <p:cNvSpPr txBox="1">
            <a:spLocks/>
          </p:cNvSpPr>
          <p:nvPr/>
        </p:nvSpPr>
        <p:spPr>
          <a:xfrm>
            <a:off x="-14146" y="6470508"/>
            <a:ext cx="523812" cy="39677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fr-FR" sz="1867" b="0" i="0" u="none" strike="noStrike" kern="0" cap="none" spc="0" normalizeH="0" baseline="0" noProof="0">
                <a:ln>
                  <a:noFill/>
                </a:ln>
                <a:solidFill>
                  <a:srgbClr val="7DBC3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38</a:t>
            </a:fld>
            <a:endParaRPr kumimoji="0" lang="fr-FR" sz="1867" b="0" i="0" u="none" strike="noStrike" kern="0" cap="none" spc="0" normalizeH="0" baseline="0" noProof="0" dirty="0">
              <a:ln>
                <a:noFill/>
              </a:ln>
              <a:solidFill>
                <a:srgbClr val="7DBC3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21E4F90-A406-038D-7374-722B3DF83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371" y="824990"/>
            <a:ext cx="3914179" cy="5562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45B1A3D-D0B9-DF45-B7C9-BF92EF2679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0136" y="838704"/>
            <a:ext cx="3914179" cy="55488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258590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12BF7992-89E5-D94A-3E51-D81DF76B32AE}"/>
              </a:ext>
            </a:extLst>
          </p:cNvPr>
          <p:cNvSpPr txBox="1">
            <a:spLocks/>
          </p:cNvSpPr>
          <p:nvPr/>
        </p:nvSpPr>
        <p:spPr>
          <a:xfrm>
            <a:off x="931992" y="360099"/>
            <a:ext cx="11101387" cy="3999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Google Shape;78;p15">
            <a:extLst>
              <a:ext uri="{FF2B5EF4-FFF2-40B4-BE49-F238E27FC236}">
                <a16:creationId xmlns:a16="http://schemas.microsoft.com/office/drawing/2014/main" id="{359AE62A-DF90-690D-BD7D-AFED9E0E1E62}"/>
              </a:ext>
            </a:extLst>
          </p:cNvPr>
          <p:cNvSpPr txBox="1"/>
          <p:nvPr/>
        </p:nvSpPr>
        <p:spPr>
          <a:xfrm>
            <a:off x="123667" y="176190"/>
            <a:ext cx="740400" cy="6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76B82A"/>
                </a:solidFill>
                <a:latin typeface="Open Sans"/>
                <a:ea typeface="Open Sans"/>
                <a:cs typeface="Open Sans"/>
                <a:sym typeface="Open Sans"/>
              </a:rPr>
              <a:t>7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76B82A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D8DB5AE-74EC-EFCD-81D7-E4E4CB9F3735}"/>
              </a:ext>
            </a:extLst>
          </p:cNvPr>
          <p:cNvSpPr txBox="1"/>
          <p:nvPr/>
        </p:nvSpPr>
        <p:spPr>
          <a:xfrm>
            <a:off x="931992" y="315924"/>
            <a:ext cx="94116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Animations (téléchargeables sur notre site Internet par tous 😊 (1/2)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16AC91D-F9B2-217B-599F-E6B8ECE918E5}"/>
              </a:ext>
            </a:extLst>
          </p:cNvPr>
          <p:cNvSpPr txBox="1">
            <a:spLocks/>
          </p:cNvSpPr>
          <p:nvPr/>
        </p:nvSpPr>
        <p:spPr>
          <a:xfrm>
            <a:off x="-14146" y="6438424"/>
            <a:ext cx="523812" cy="39677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1867" b="0" i="0" u="none" strike="noStrike" kern="0" cap="none" spc="0" normalizeH="0" baseline="0" noProof="0" dirty="0">
                <a:ln>
                  <a:noFill/>
                </a:ln>
                <a:solidFill>
                  <a:srgbClr val="7DBC3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22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8A5EC24-DA30-4770-8065-C3ABF52AAFDC}"/>
              </a:ext>
            </a:extLst>
          </p:cNvPr>
          <p:cNvSpPr txBox="1"/>
          <p:nvPr/>
        </p:nvSpPr>
        <p:spPr>
          <a:xfrm>
            <a:off x="1459574" y="2631400"/>
            <a:ext cx="10732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Lien vidéo : </a:t>
            </a:r>
            <a:r>
              <a:rPr lang="fr-FR" sz="1800" u="sng" dirty="0">
                <a:solidFill>
                  <a:srgbClr val="467886"/>
                </a:solidFill>
                <a:effectLst/>
                <a:latin typeface="Open Sans" panose="020B0606030504020204" pitchFamily="34" charset="0"/>
                <a:ea typeface="Aptos" panose="020B0004020202020204" pitchFamily="34" charset="0"/>
                <a:cs typeface="Aptos" panose="020B0004020202020204" pitchFamily="34" charset="0"/>
                <a:hlinkClick r:id="rId3"/>
              </a:rPr>
              <a:t>https://www.cyclamed.org/cyclamed/espace-pro/#categories-collectivites</a:t>
            </a:r>
            <a:endParaRPr lang="fr-FR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99370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0">
          <a:extLst>
            <a:ext uri="{FF2B5EF4-FFF2-40B4-BE49-F238E27FC236}">
              <a16:creationId xmlns:a16="http://schemas.microsoft.com/office/drawing/2014/main" id="{E5C7CEE8-DA9D-EB01-5434-8925AF8DE5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77;p15">
            <a:extLst>
              <a:ext uri="{FF2B5EF4-FFF2-40B4-BE49-F238E27FC236}">
                <a16:creationId xmlns:a16="http://schemas.microsoft.com/office/drawing/2014/main" id="{B51E1B1B-3F12-A264-04DC-0F01D4F21F4C}"/>
              </a:ext>
            </a:extLst>
          </p:cNvPr>
          <p:cNvSpPr txBox="1"/>
          <p:nvPr/>
        </p:nvSpPr>
        <p:spPr>
          <a:xfrm>
            <a:off x="864067" y="309833"/>
            <a:ext cx="9728400" cy="4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/>
            <a:r>
              <a:rPr lang="fr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SemiBold"/>
              </a:rPr>
              <a:t>Distribution humanitaire ex PHI (ou Tulipe)</a:t>
            </a:r>
            <a:endParaRPr sz="2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 SemiBold"/>
            </a:endParaRPr>
          </a:p>
        </p:txBody>
      </p:sp>
      <p:sp>
        <p:nvSpPr>
          <p:cNvPr id="14" name="Google Shape;78;p15">
            <a:extLst>
              <a:ext uri="{FF2B5EF4-FFF2-40B4-BE49-F238E27FC236}">
                <a16:creationId xmlns:a16="http://schemas.microsoft.com/office/drawing/2014/main" id="{22BA38C9-49F8-D1F1-8A52-9FB580EC5186}"/>
              </a:ext>
            </a:extLst>
          </p:cNvPr>
          <p:cNvSpPr txBox="1"/>
          <p:nvPr/>
        </p:nvSpPr>
        <p:spPr>
          <a:xfrm>
            <a:off x="255933" y="176800"/>
            <a:ext cx="740400" cy="6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fr" sz="3200" b="1" dirty="0">
                <a:solidFill>
                  <a:srgbClr val="76B82A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sz="3200" b="1" dirty="0">
              <a:solidFill>
                <a:srgbClr val="76B82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" name="Espace réservé du numéro de diapositive 1">
            <a:extLst>
              <a:ext uri="{FF2B5EF4-FFF2-40B4-BE49-F238E27FC236}">
                <a16:creationId xmlns:a16="http://schemas.microsoft.com/office/drawing/2014/main" id="{96B2F6F7-04BD-0E6B-586D-E072DE16D96E}"/>
              </a:ext>
            </a:extLst>
          </p:cNvPr>
          <p:cNvSpPr txBox="1">
            <a:spLocks/>
          </p:cNvSpPr>
          <p:nvPr/>
        </p:nvSpPr>
        <p:spPr>
          <a:xfrm>
            <a:off x="-14146" y="6438424"/>
            <a:ext cx="523812" cy="39677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z="1867">
                <a:solidFill>
                  <a:srgbClr val="7DBC35"/>
                </a:solidFill>
              </a:rPr>
              <a:pPr/>
              <a:t>4</a:t>
            </a:fld>
            <a:endParaRPr lang="fr-FR" sz="1867" dirty="0">
              <a:solidFill>
                <a:srgbClr val="7DBC35"/>
              </a:solidFill>
            </a:endParaRPr>
          </a:p>
        </p:txBody>
      </p:sp>
      <p:pic>
        <p:nvPicPr>
          <p:cNvPr id="88" name="Espace réservé du contenu 3">
            <a:extLst>
              <a:ext uri="{FF2B5EF4-FFF2-40B4-BE49-F238E27FC236}">
                <a16:creationId xmlns:a16="http://schemas.microsoft.com/office/drawing/2014/main" id="{A0FD0908-B51D-8885-663D-494832EAB9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8995"/>
            <a:ext cx="1309899" cy="870055"/>
          </a:xfrm>
          <a:prstGeom prst="rect">
            <a:avLst/>
          </a:prstGeom>
        </p:spPr>
      </p:pic>
      <p:sp>
        <p:nvSpPr>
          <p:cNvPr id="89" name="ZoneTexte 88">
            <a:extLst>
              <a:ext uri="{FF2B5EF4-FFF2-40B4-BE49-F238E27FC236}">
                <a16:creationId xmlns:a16="http://schemas.microsoft.com/office/drawing/2014/main" id="{BA523236-2095-E20B-C0B9-43C42E03744F}"/>
              </a:ext>
            </a:extLst>
          </p:cNvPr>
          <p:cNvSpPr txBox="1"/>
          <p:nvPr/>
        </p:nvSpPr>
        <p:spPr>
          <a:xfrm>
            <a:off x="1309899" y="929505"/>
            <a:ext cx="9808280" cy="111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Donner une deuxième vie à son matériel médical non utilisé</a:t>
            </a:r>
          </a:p>
          <a:p>
            <a:pPr algn="ctr"/>
            <a:r>
              <a:rPr lang="fr-FR" sz="2133" i="1" dirty="0">
                <a:latin typeface="Arial" panose="020B0604020202020204" pitchFamily="34" charset="0"/>
                <a:cs typeface="Arial" panose="020B0604020202020204" pitchFamily="34" charset="0"/>
              </a:rPr>
              <a:t>Dispositifs médicaux, pansements, petit et gros matériel médical</a:t>
            </a:r>
          </a:p>
          <a:p>
            <a:endParaRPr lang="fr-FR" sz="21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0" name="Groupe 89">
            <a:extLst>
              <a:ext uri="{FF2B5EF4-FFF2-40B4-BE49-F238E27FC236}">
                <a16:creationId xmlns:a16="http://schemas.microsoft.com/office/drawing/2014/main" id="{658E35C7-917E-10A9-BC69-9B8F6D9AA7F6}"/>
              </a:ext>
            </a:extLst>
          </p:cNvPr>
          <p:cNvGrpSpPr/>
          <p:nvPr/>
        </p:nvGrpSpPr>
        <p:grpSpPr>
          <a:xfrm>
            <a:off x="864067" y="2959631"/>
            <a:ext cx="1095111" cy="896653"/>
            <a:chOff x="393716" y="2804136"/>
            <a:chExt cx="1465802" cy="1424336"/>
          </a:xfrm>
        </p:grpSpPr>
        <p:grpSp>
          <p:nvGrpSpPr>
            <p:cNvPr id="91" name="Groupe 90">
              <a:extLst>
                <a:ext uri="{FF2B5EF4-FFF2-40B4-BE49-F238E27FC236}">
                  <a16:creationId xmlns:a16="http://schemas.microsoft.com/office/drawing/2014/main" id="{0FE74C62-4AE2-80FC-E495-E19BCB4BE4A9}"/>
                </a:ext>
              </a:extLst>
            </p:cNvPr>
            <p:cNvGrpSpPr/>
            <p:nvPr/>
          </p:nvGrpSpPr>
          <p:grpSpPr>
            <a:xfrm>
              <a:off x="513667" y="2804136"/>
              <a:ext cx="1345851" cy="1199100"/>
              <a:chOff x="671727" y="2075441"/>
              <a:chExt cx="1345851" cy="1234919"/>
            </a:xfrm>
          </p:grpSpPr>
          <p:pic>
            <p:nvPicPr>
              <p:cNvPr id="93" name="Picture 2">
                <a:extLst>
                  <a:ext uri="{FF2B5EF4-FFF2-40B4-BE49-F238E27FC236}">
                    <a16:creationId xmlns:a16="http://schemas.microsoft.com/office/drawing/2014/main" id="{EF11C3F5-2095-825C-47AC-5004F41625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1727" y="2075441"/>
                <a:ext cx="798727" cy="7874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" name="Picture 4">
                <a:extLst>
                  <a:ext uri="{FF2B5EF4-FFF2-40B4-BE49-F238E27FC236}">
                    <a16:creationId xmlns:a16="http://schemas.microsoft.com/office/drawing/2014/main" id="{335CF206-B01C-24DA-D23E-25A2CF05B5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71599" y="2204163"/>
                <a:ext cx="645979" cy="6459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" name="Picture 6">
                <a:extLst>
                  <a:ext uri="{FF2B5EF4-FFF2-40B4-BE49-F238E27FC236}">
                    <a16:creationId xmlns:a16="http://schemas.microsoft.com/office/drawing/2014/main" id="{D82A5442-4250-9CF6-BE4C-2DB977FEE0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5048" y="2522883"/>
                <a:ext cx="645979" cy="6413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" name="Picture 10">
                <a:extLst>
                  <a:ext uri="{FF2B5EF4-FFF2-40B4-BE49-F238E27FC236}">
                    <a16:creationId xmlns:a16="http://schemas.microsoft.com/office/drawing/2014/main" id="{D0991DA5-B5B5-4B5C-C556-BD88FEC4EE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71599" y="2809025"/>
                <a:ext cx="501335" cy="5013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92" name="Picture 12" descr="Set de perfusion - Demophorius Healthcare">
              <a:extLst>
                <a:ext uri="{FF2B5EF4-FFF2-40B4-BE49-F238E27FC236}">
                  <a16:creationId xmlns:a16="http://schemas.microsoft.com/office/drawing/2014/main" id="{B48702FE-734E-967E-409B-D5C67FFC70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716" y="3582493"/>
              <a:ext cx="645979" cy="6459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7" name="Picture 2" descr="Personne marche sac : résultats (1,1 million) d'images libres de droits, de  photos de stock et d'illustrations | Shutterstock">
            <a:extLst>
              <a:ext uri="{FF2B5EF4-FFF2-40B4-BE49-F238E27FC236}">
                <a16:creationId xmlns:a16="http://schemas.microsoft.com/office/drawing/2014/main" id="{72845339-7C6B-4BC3-24F5-2780200FF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36" y="2826486"/>
            <a:ext cx="724536" cy="1172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Espace réservé du contenu 3">
            <a:extLst>
              <a:ext uri="{FF2B5EF4-FFF2-40B4-BE49-F238E27FC236}">
                <a16:creationId xmlns:a16="http://schemas.microsoft.com/office/drawing/2014/main" id="{C4B223D2-BF4F-7EE2-D501-7B66A30CF1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613" y="3386088"/>
            <a:ext cx="1108107" cy="736021"/>
          </a:xfrm>
          <a:prstGeom prst="rect">
            <a:avLst/>
          </a:prstGeom>
        </p:spPr>
      </p:pic>
      <p:sp>
        <p:nvSpPr>
          <p:cNvPr id="99" name="ZoneTexte 98">
            <a:extLst>
              <a:ext uri="{FF2B5EF4-FFF2-40B4-BE49-F238E27FC236}">
                <a16:creationId xmlns:a16="http://schemas.microsoft.com/office/drawing/2014/main" id="{3A805A05-9C90-1441-6B04-9BE14AA110F9}"/>
              </a:ext>
            </a:extLst>
          </p:cNvPr>
          <p:cNvSpPr txBox="1"/>
          <p:nvPr/>
        </p:nvSpPr>
        <p:spPr>
          <a:xfrm>
            <a:off x="4019723" y="4266792"/>
            <a:ext cx="1689886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67" dirty="0">
                <a:latin typeface="Arial" panose="020B0604020202020204" pitchFamily="34" charset="0"/>
                <a:cs typeface="Arial" panose="020B0604020202020204" pitchFamily="34" charset="0"/>
              </a:rPr>
              <a:t>Association locale</a:t>
            </a:r>
          </a:p>
        </p:txBody>
      </p:sp>
      <p:cxnSp>
        <p:nvCxnSpPr>
          <p:cNvPr id="100" name="Connecteur droit avec flèche 99">
            <a:extLst>
              <a:ext uri="{FF2B5EF4-FFF2-40B4-BE49-F238E27FC236}">
                <a16:creationId xmlns:a16="http://schemas.microsoft.com/office/drawing/2014/main" id="{C3D34B8C-652F-69D9-0E8C-06D6F2D1447A}"/>
              </a:ext>
            </a:extLst>
          </p:cNvPr>
          <p:cNvCxnSpPr>
            <a:cxnSpLocks/>
          </p:cNvCxnSpPr>
          <p:nvPr/>
        </p:nvCxnSpPr>
        <p:spPr>
          <a:xfrm flipV="1">
            <a:off x="3174778" y="2385270"/>
            <a:ext cx="1135835" cy="7224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1" name="Picture 6" descr="Logo Pharmacie&quot; - Images et vidéos libres de droits | Adobe Stock">
            <a:extLst>
              <a:ext uri="{FF2B5EF4-FFF2-40B4-BE49-F238E27FC236}">
                <a16:creationId xmlns:a16="http://schemas.microsoft.com/office/drawing/2014/main" id="{61782534-8CF7-63A3-E832-D1D73A127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648" y="1800403"/>
            <a:ext cx="832805" cy="832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" name="ZoneTexte 101">
            <a:extLst>
              <a:ext uri="{FF2B5EF4-FFF2-40B4-BE49-F238E27FC236}">
                <a16:creationId xmlns:a16="http://schemas.microsoft.com/office/drawing/2014/main" id="{91BD7D59-E2B9-3C56-2D9B-0DD7F4BE6A83}"/>
              </a:ext>
            </a:extLst>
          </p:cNvPr>
          <p:cNvSpPr txBox="1"/>
          <p:nvPr/>
        </p:nvSpPr>
        <p:spPr>
          <a:xfrm>
            <a:off x="4362258" y="2660241"/>
            <a:ext cx="1171964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67" dirty="0"/>
              <a:t>Pharmacie</a:t>
            </a:r>
          </a:p>
        </p:txBody>
      </p:sp>
      <p:cxnSp>
        <p:nvCxnSpPr>
          <p:cNvPr id="103" name="Connecteur droit avec flèche 102">
            <a:extLst>
              <a:ext uri="{FF2B5EF4-FFF2-40B4-BE49-F238E27FC236}">
                <a16:creationId xmlns:a16="http://schemas.microsoft.com/office/drawing/2014/main" id="{D0B914C7-4562-E5F7-17E9-157E467821A9}"/>
              </a:ext>
            </a:extLst>
          </p:cNvPr>
          <p:cNvCxnSpPr>
            <a:cxnSpLocks/>
          </p:cNvCxnSpPr>
          <p:nvPr/>
        </p:nvCxnSpPr>
        <p:spPr>
          <a:xfrm>
            <a:off x="4880051" y="2943339"/>
            <a:ext cx="0" cy="31888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Connecteur droit 103">
            <a:extLst>
              <a:ext uri="{FF2B5EF4-FFF2-40B4-BE49-F238E27FC236}">
                <a16:creationId xmlns:a16="http://schemas.microsoft.com/office/drawing/2014/main" id="{E20CAC6F-C1E4-2656-D4DA-24EA86CC74C1}"/>
              </a:ext>
            </a:extLst>
          </p:cNvPr>
          <p:cNvCxnSpPr>
            <a:cxnSpLocks/>
          </p:cNvCxnSpPr>
          <p:nvPr/>
        </p:nvCxnSpPr>
        <p:spPr>
          <a:xfrm flipV="1">
            <a:off x="2119856" y="3210790"/>
            <a:ext cx="842536" cy="2234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Connecteur droit avec flèche 104">
            <a:extLst>
              <a:ext uri="{FF2B5EF4-FFF2-40B4-BE49-F238E27FC236}">
                <a16:creationId xmlns:a16="http://schemas.microsoft.com/office/drawing/2014/main" id="{DC6714A3-FC12-0994-898F-9EF66FE12259}"/>
              </a:ext>
            </a:extLst>
          </p:cNvPr>
          <p:cNvCxnSpPr/>
          <p:nvPr/>
        </p:nvCxnSpPr>
        <p:spPr>
          <a:xfrm>
            <a:off x="3130598" y="3238955"/>
            <a:ext cx="1135835" cy="34567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cteur droit avec flèche 105">
            <a:extLst>
              <a:ext uri="{FF2B5EF4-FFF2-40B4-BE49-F238E27FC236}">
                <a16:creationId xmlns:a16="http://schemas.microsoft.com/office/drawing/2014/main" id="{F4E1050E-DCB2-5334-FCB7-A2F4E87B954F}"/>
              </a:ext>
            </a:extLst>
          </p:cNvPr>
          <p:cNvCxnSpPr>
            <a:cxnSpLocks/>
            <a:stCxn id="98" idx="3"/>
          </p:cNvCxnSpPr>
          <p:nvPr/>
        </p:nvCxnSpPr>
        <p:spPr>
          <a:xfrm flipV="1">
            <a:off x="5418721" y="2930181"/>
            <a:ext cx="3210311" cy="82391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Connecteur droit avec flèche 106">
            <a:extLst>
              <a:ext uri="{FF2B5EF4-FFF2-40B4-BE49-F238E27FC236}">
                <a16:creationId xmlns:a16="http://schemas.microsoft.com/office/drawing/2014/main" id="{2AFDC281-D4C5-CA86-B22C-1E03C57B8A47}"/>
              </a:ext>
            </a:extLst>
          </p:cNvPr>
          <p:cNvCxnSpPr>
            <a:cxnSpLocks/>
            <a:stCxn id="98" idx="3"/>
          </p:cNvCxnSpPr>
          <p:nvPr/>
        </p:nvCxnSpPr>
        <p:spPr>
          <a:xfrm>
            <a:off x="5418720" y="3754099"/>
            <a:ext cx="3216024" cy="34652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" name="ZoneTexte 107">
            <a:extLst>
              <a:ext uri="{FF2B5EF4-FFF2-40B4-BE49-F238E27FC236}">
                <a16:creationId xmlns:a16="http://schemas.microsoft.com/office/drawing/2014/main" id="{70C3B178-828F-BB12-C6AE-B6D45E461312}"/>
              </a:ext>
            </a:extLst>
          </p:cNvPr>
          <p:cNvSpPr txBox="1"/>
          <p:nvPr/>
        </p:nvSpPr>
        <p:spPr>
          <a:xfrm>
            <a:off x="8415075" y="2412381"/>
            <a:ext cx="1973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En France</a:t>
            </a:r>
          </a:p>
        </p:txBody>
      </p:sp>
      <p:sp>
        <p:nvSpPr>
          <p:cNvPr id="109" name="ZoneTexte 108">
            <a:extLst>
              <a:ext uri="{FF2B5EF4-FFF2-40B4-BE49-F238E27FC236}">
                <a16:creationId xmlns:a16="http://schemas.microsoft.com/office/drawing/2014/main" id="{AE77B892-E359-F5F7-A0FE-3FD70A0C21C7}"/>
              </a:ext>
            </a:extLst>
          </p:cNvPr>
          <p:cNvSpPr txBox="1"/>
          <p:nvPr/>
        </p:nvSpPr>
        <p:spPr>
          <a:xfrm>
            <a:off x="8323635" y="4160148"/>
            <a:ext cx="3316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Au-delà des frontières</a:t>
            </a:r>
          </a:p>
        </p:txBody>
      </p:sp>
      <p:grpSp>
        <p:nvGrpSpPr>
          <p:cNvPr id="110" name="Groupe 109">
            <a:extLst>
              <a:ext uri="{FF2B5EF4-FFF2-40B4-BE49-F238E27FC236}">
                <a16:creationId xmlns:a16="http://schemas.microsoft.com/office/drawing/2014/main" id="{C2B1C152-1E5C-9006-5101-BEC536095ABF}"/>
              </a:ext>
            </a:extLst>
          </p:cNvPr>
          <p:cNvGrpSpPr/>
          <p:nvPr/>
        </p:nvGrpSpPr>
        <p:grpSpPr>
          <a:xfrm>
            <a:off x="8720434" y="2840543"/>
            <a:ext cx="2607499" cy="941737"/>
            <a:chOff x="7046156" y="2219410"/>
            <a:chExt cx="2672433" cy="605585"/>
          </a:xfrm>
          <a:solidFill>
            <a:srgbClr val="00B050"/>
          </a:solidFill>
        </p:grpSpPr>
        <p:sp>
          <p:nvSpPr>
            <p:cNvPr id="111" name="Ellipse 110">
              <a:extLst>
                <a:ext uri="{FF2B5EF4-FFF2-40B4-BE49-F238E27FC236}">
                  <a16:creationId xmlns:a16="http://schemas.microsoft.com/office/drawing/2014/main" id="{6996C719-5503-9618-6395-311439B08B11}"/>
                </a:ext>
              </a:extLst>
            </p:cNvPr>
            <p:cNvSpPr/>
            <p:nvPr/>
          </p:nvSpPr>
          <p:spPr>
            <a:xfrm>
              <a:off x="7046156" y="2219410"/>
              <a:ext cx="2672433" cy="605585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>
                <a:solidFill>
                  <a:schemeClr val="bg1"/>
                </a:solidFill>
              </a:endParaRPr>
            </a:p>
          </p:txBody>
        </p:sp>
        <p:sp>
          <p:nvSpPr>
            <p:cNvPr id="112" name="ZoneTexte 111">
              <a:extLst>
                <a:ext uri="{FF2B5EF4-FFF2-40B4-BE49-F238E27FC236}">
                  <a16:creationId xmlns:a16="http://schemas.microsoft.com/office/drawing/2014/main" id="{ED8D0E59-B7A3-CBA3-EEF5-09771AEE3F14}"/>
                </a:ext>
              </a:extLst>
            </p:cNvPr>
            <p:cNvSpPr txBox="1"/>
            <p:nvPr/>
          </p:nvSpPr>
          <p:spPr>
            <a:xfrm>
              <a:off x="7682639" y="2316889"/>
              <a:ext cx="1632598" cy="45520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chemeClr val="bg1"/>
                  </a:solidFill>
                </a:rPr>
                <a:t>Population vulnérable</a:t>
              </a:r>
            </a:p>
          </p:txBody>
        </p:sp>
      </p:grpSp>
      <p:sp>
        <p:nvSpPr>
          <p:cNvPr id="132" name="ZoneTexte 131">
            <a:extLst>
              <a:ext uri="{FF2B5EF4-FFF2-40B4-BE49-F238E27FC236}">
                <a16:creationId xmlns:a16="http://schemas.microsoft.com/office/drawing/2014/main" id="{4456DEDC-481C-B65C-C214-75583106837D}"/>
              </a:ext>
            </a:extLst>
          </p:cNvPr>
          <p:cNvSpPr txBox="1"/>
          <p:nvPr/>
        </p:nvSpPr>
        <p:spPr>
          <a:xfrm>
            <a:off x="-851291" y="5501865"/>
            <a:ext cx="12771025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1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sz="2133" b="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 pharmaciens solidaires qui s’engagent pour les plus démunis ou les plus fragiles</a:t>
            </a:r>
          </a:p>
        </p:txBody>
      </p:sp>
    </p:spTree>
    <p:extLst>
      <p:ext uri="{BB962C8B-B14F-4D97-AF65-F5344CB8AC3E}">
        <p14:creationId xmlns:p14="http://schemas.microsoft.com/office/powerpoint/2010/main" val="38136578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>
          <a:extLst>
            <a:ext uri="{FF2B5EF4-FFF2-40B4-BE49-F238E27FC236}">
              <a16:creationId xmlns:a16="http://schemas.microsoft.com/office/drawing/2014/main" id="{A22230B3-ACAB-84C5-D1BC-1652143D2B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FDCC4462-4A72-8364-86B6-E3D8123D4E19}"/>
              </a:ext>
            </a:extLst>
          </p:cNvPr>
          <p:cNvSpPr txBox="1">
            <a:spLocks/>
          </p:cNvSpPr>
          <p:nvPr/>
        </p:nvSpPr>
        <p:spPr>
          <a:xfrm>
            <a:off x="931992" y="360099"/>
            <a:ext cx="11101387" cy="3999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Google Shape;78;p15">
            <a:extLst>
              <a:ext uri="{FF2B5EF4-FFF2-40B4-BE49-F238E27FC236}">
                <a16:creationId xmlns:a16="http://schemas.microsoft.com/office/drawing/2014/main" id="{159E7536-C26B-7BDA-0023-79C51D4AC8A3}"/>
              </a:ext>
            </a:extLst>
          </p:cNvPr>
          <p:cNvSpPr txBox="1"/>
          <p:nvPr/>
        </p:nvSpPr>
        <p:spPr>
          <a:xfrm>
            <a:off x="123667" y="176190"/>
            <a:ext cx="740400" cy="6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76B82A"/>
                </a:solidFill>
                <a:latin typeface="Open Sans"/>
                <a:ea typeface="Open Sans"/>
                <a:cs typeface="Open Sans"/>
                <a:sym typeface="Open Sans"/>
              </a:rPr>
              <a:t>10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76B82A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BCEFF98-96E8-6DDB-6C18-B2F9505D5071}"/>
              </a:ext>
            </a:extLst>
          </p:cNvPr>
          <p:cNvSpPr txBox="1"/>
          <p:nvPr/>
        </p:nvSpPr>
        <p:spPr>
          <a:xfrm>
            <a:off x="931992" y="315924"/>
            <a:ext cx="94116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Vidéo pour les jeunes</a:t>
            </a:r>
          </a:p>
        </p:txBody>
      </p:sp>
      <p:sp>
        <p:nvSpPr>
          <p:cNvPr id="3" name="Espace réservé du numéro de diapositive 1">
            <a:extLst>
              <a:ext uri="{FF2B5EF4-FFF2-40B4-BE49-F238E27FC236}">
                <a16:creationId xmlns:a16="http://schemas.microsoft.com/office/drawing/2014/main" id="{917549F9-98D9-C979-C810-C47B5ACD39B1}"/>
              </a:ext>
            </a:extLst>
          </p:cNvPr>
          <p:cNvSpPr txBox="1">
            <a:spLocks/>
          </p:cNvSpPr>
          <p:nvPr/>
        </p:nvSpPr>
        <p:spPr>
          <a:xfrm>
            <a:off x="-14146" y="6438424"/>
            <a:ext cx="523812" cy="39677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1867" b="0" i="0" u="none" strike="noStrike" kern="0" cap="none" spc="0" normalizeH="0" baseline="0" noProof="0" dirty="0">
                <a:ln>
                  <a:noFill/>
                </a:ln>
                <a:solidFill>
                  <a:srgbClr val="7DBC3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23</a:t>
            </a:r>
          </a:p>
        </p:txBody>
      </p:sp>
      <p:pic>
        <p:nvPicPr>
          <p:cNvPr id="7" name="Image 6" descr="Une image contenant habits, chaussures, plante, plante d’intérieur&#10;&#10;Description générée automatiquement">
            <a:extLst>
              <a:ext uri="{FF2B5EF4-FFF2-40B4-BE49-F238E27FC236}">
                <a16:creationId xmlns:a16="http://schemas.microsoft.com/office/drawing/2014/main" id="{22994EEA-669B-19B5-29D4-133F306B1B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704" y="980733"/>
            <a:ext cx="8716591" cy="489653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0C990B1-A1ED-362B-8A21-8BB9CB99C209}"/>
              </a:ext>
            </a:extLst>
          </p:cNvPr>
          <p:cNvSpPr txBox="1"/>
          <p:nvPr/>
        </p:nvSpPr>
        <p:spPr>
          <a:xfrm>
            <a:off x="1737704" y="5934670"/>
            <a:ext cx="10732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Lien vidéo : </a:t>
            </a:r>
            <a:r>
              <a:rPr lang="fr-FR" sz="1800" u="sng" dirty="0">
                <a:solidFill>
                  <a:srgbClr val="467886"/>
                </a:solidFill>
                <a:effectLst/>
                <a:latin typeface="Open Sans" panose="020B0606030504020204" pitchFamily="34" charset="0"/>
                <a:ea typeface="Aptos" panose="020B0004020202020204" pitchFamily="34" charset="0"/>
                <a:cs typeface="Aptos" panose="020B0004020202020204" pitchFamily="34" charset="0"/>
                <a:hlinkClick r:id="rId4"/>
              </a:rPr>
              <a:t>https://www.cyclamed.org/cyclamed/espace-pro/#categories-collectivites</a:t>
            </a:r>
            <a:endParaRPr lang="fr-FR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583614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Question GIFs | GIFDB.com">
            <a:extLst>
              <a:ext uri="{FF2B5EF4-FFF2-40B4-BE49-F238E27FC236}">
                <a16:creationId xmlns:a16="http://schemas.microsoft.com/office/drawing/2014/main" id="{B6F79D2B-B425-EECA-BE41-EC8C8C991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9265" y="2956811"/>
            <a:ext cx="3503341" cy="350334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8486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6C0BE5-DE3D-F408-BFD5-1241E7EB3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944C1E94-D436-3E43-1D20-9726A6D99E5C}"/>
              </a:ext>
            </a:extLst>
          </p:cNvPr>
          <p:cNvSpPr txBox="1"/>
          <p:nvPr/>
        </p:nvSpPr>
        <p:spPr>
          <a:xfrm>
            <a:off x="0" y="3429000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>
                <a:solidFill>
                  <a:srgbClr val="76B82A"/>
                </a:solidFill>
                <a:latin typeface="Open Sans"/>
                <a:ea typeface="Open Sans"/>
                <a:cs typeface="Open Sans"/>
              </a:rPr>
              <a:t>MERCI </a:t>
            </a:r>
          </a:p>
        </p:txBody>
      </p:sp>
    </p:spTree>
    <p:extLst>
      <p:ext uri="{BB962C8B-B14F-4D97-AF65-F5344CB8AC3E}">
        <p14:creationId xmlns:p14="http://schemas.microsoft.com/office/powerpoint/2010/main" val="347113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BE63FA-9CB5-6A89-A777-753AF2B5EC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5;p14">
            <a:extLst>
              <a:ext uri="{FF2B5EF4-FFF2-40B4-BE49-F238E27FC236}">
                <a16:creationId xmlns:a16="http://schemas.microsoft.com/office/drawing/2014/main" id="{A689BEB5-CB79-EFFC-F26C-9190567BEE4F}"/>
              </a:ext>
            </a:extLst>
          </p:cNvPr>
          <p:cNvSpPr txBox="1"/>
          <p:nvPr/>
        </p:nvSpPr>
        <p:spPr>
          <a:xfrm>
            <a:off x="3033668" y="2868305"/>
            <a:ext cx="6351200" cy="14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 defTabSz="1219140">
              <a:lnSpc>
                <a:spcPct val="150000"/>
              </a:lnSpc>
            </a:pPr>
            <a:r>
              <a:rPr lang="fr-FR" sz="2800" b="1" dirty="0">
                <a:solidFill>
                  <a:srgbClr val="76B82A"/>
                </a:solidFill>
                <a:latin typeface="Open Sans"/>
                <a:ea typeface="Open Sans"/>
                <a:cs typeface="Open Sans"/>
              </a:rPr>
              <a:t>Que collecte CYCLAMED ?</a:t>
            </a:r>
            <a:endParaRPr sz="2800" b="1" dirty="0">
              <a:solidFill>
                <a:srgbClr val="76B82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561727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/>
          <p:nvPr/>
        </p:nvSpPr>
        <p:spPr>
          <a:xfrm>
            <a:off x="0" y="6430500"/>
            <a:ext cx="12192000" cy="436000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72" name="Google Shape;72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467" y="6470324"/>
            <a:ext cx="2091268" cy="356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59913" y="6258841"/>
            <a:ext cx="1194329" cy="4792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/>
          <p:cNvSpPr/>
          <p:nvPr/>
        </p:nvSpPr>
        <p:spPr>
          <a:xfrm>
            <a:off x="368633" y="309833"/>
            <a:ext cx="10032800" cy="479200"/>
          </a:xfrm>
          <a:prstGeom prst="roundRect">
            <a:avLst>
              <a:gd name="adj" fmla="val 50000"/>
            </a:avLst>
          </a:prstGeom>
          <a:solidFill>
            <a:srgbClr val="76B82A"/>
          </a:solidFill>
          <a:ln w="19050" cap="flat" cmpd="sng">
            <a:solidFill>
              <a:srgbClr val="76B8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76;p15"/>
          <p:cNvSpPr/>
          <p:nvPr/>
        </p:nvSpPr>
        <p:spPr>
          <a:xfrm>
            <a:off x="197267" y="216033"/>
            <a:ext cx="666800" cy="666800"/>
          </a:xfrm>
          <a:prstGeom prst="ellipse">
            <a:avLst/>
          </a:prstGeom>
          <a:solidFill>
            <a:srgbClr val="FFFFFF"/>
          </a:solidFill>
          <a:ln w="28575" cap="flat" cmpd="sng">
            <a:solidFill>
              <a:srgbClr val="76B8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77;p15"/>
          <p:cNvSpPr txBox="1"/>
          <p:nvPr/>
        </p:nvSpPr>
        <p:spPr>
          <a:xfrm>
            <a:off x="864067" y="309833"/>
            <a:ext cx="9728400" cy="4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78" name="Google Shape;78;p15"/>
          <p:cNvSpPr txBox="1"/>
          <p:nvPr/>
        </p:nvSpPr>
        <p:spPr>
          <a:xfrm>
            <a:off x="123667" y="176190"/>
            <a:ext cx="740400" cy="6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6B82A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76B82A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5282DD4-8A6C-87CA-4EEE-963C833A016E}"/>
              </a:ext>
            </a:extLst>
          </p:cNvPr>
          <p:cNvSpPr txBox="1">
            <a:spLocks/>
          </p:cNvSpPr>
          <p:nvPr/>
        </p:nvSpPr>
        <p:spPr>
          <a:xfrm>
            <a:off x="-14146" y="6438424"/>
            <a:ext cx="523812" cy="39677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fr-FR" sz="1867" b="0" i="0" u="none" strike="noStrike" kern="0" cap="none" spc="0" normalizeH="0" baseline="0" noProof="0">
                <a:ln>
                  <a:noFill/>
                </a:ln>
                <a:solidFill>
                  <a:srgbClr val="7DBC3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fr-FR" sz="1867" b="0" i="0" u="none" strike="noStrike" kern="0" cap="none" spc="0" normalizeH="0" baseline="0" noProof="0" dirty="0">
              <a:ln>
                <a:noFill/>
              </a:ln>
              <a:solidFill>
                <a:srgbClr val="7DBC3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6FBB284-E92E-E178-244E-CCE686774253}"/>
              </a:ext>
            </a:extLst>
          </p:cNvPr>
          <p:cNvSpPr txBox="1"/>
          <p:nvPr/>
        </p:nvSpPr>
        <p:spPr>
          <a:xfrm>
            <a:off x="4128158" y="5241274"/>
            <a:ext cx="18157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Officines</a:t>
            </a:r>
          </a:p>
        </p:txBody>
      </p:sp>
      <p:sp>
        <p:nvSpPr>
          <p:cNvPr id="4" name="Titre 2">
            <a:extLst>
              <a:ext uri="{FF2B5EF4-FFF2-40B4-BE49-F238E27FC236}">
                <a16:creationId xmlns:a16="http://schemas.microsoft.com/office/drawing/2014/main" id="{EC971AAB-F0C2-3A2D-A863-3C45C0C2394A}"/>
              </a:ext>
            </a:extLst>
          </p:cNvPr>
          <p:cNvSpPr txBox="1">
            <a:spLocks/>
          </p:cNvSpPr>
          <p:nvPr/>
        </p:nvSpPr>
        <p:spPr>
          <a:xfrm>
            <a:off x="779226" y="365271"/>
            <a:ext cx="11721696" cy="54946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Uniquement le </a:t>
            </a:r>
            <a:r>
              <a:rPr lang="fr-FR" sz="2000" u="sng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MNU humain</a:t>
            </a:r>
            <a:r>
              <a:rPr lang="fr-FR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périmé ou non sous toutes ses formes galéniques 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EB1D3D04-2EC9-9B90-A4CA-BBC9E16F7C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4062" y="860866"/>
            <a:ext cx="8143875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58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/>
          <p:nvPr/>
        </p:nvSpPr>
        <p:spPr>
          <a:xfrm>
            <a:off x="0" y="6430500"/>
            <a:ext cx="12192000" cy="436000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72" name="Google Shape;72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467" y="6470324"/>
            <a:ext cx="2091268" cy="356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59913" y="6258841"/>
            <a:ext cx="1194329" cy="4792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/>
          <p:cNvSpPr/>
          <p:nvPr/>
        </p:nvSpPr>
        <p:spPr>
          <a:xfrm>
            <a:off x="368633" y="309833"/>
            <a:ext cx="10032800" cy="479200"/>
          </a:xfrm>
          <a:prstGeom prst="roundRect">
            <a:avLst>
              <a:gd name="adj" fmla="val 50000"/>
            </a:avLst>
          </a:prstGeom>
          <a:solidFill>
            <a:srgbClr val="76B82A"/>
          </a:solidFill>
          <a:ln w="19050" cap="flat" cmpd="sng">
            <a:solidFill>
              <a:srgbClr val="76B8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76;p15"/>
          <p:cNvSpPr/>
          <p:nvPr/>
        </p:nvSpPr>
        <p:spPr>
          <a:xfrm>
            <a:off x="197267" y="216033"/>
            <a:ext cx="666800" cy="666800"/>
          </a:xfrm>
          <a:prstGeom prst="ellipse">
            <a:avLst/>
          </a:prstGeom>
          <a:solidFill>
            <a:srgbClr val="FFFFFF"/>
          </a:solidFill>
          <a:ln w="28575" cap="flat" cmpd="sng">
            <a:solidFill>
              <a:srgbClr val="76B8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77;p15"/>
          <p:cNvSpPr txBox="1"/>
          <p:nvPr/>
        </p:nvSpPr>
        <p:spPr>
          <a:xfrm>
            <a:off x="1097101" y="229621"/>
            <a:ext cx="9728400" cy="4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78" name="Google Shape;78;p15"/>
          <p:cNvSpPr txBox="1"/>
          <p:nvPr/>
        </p:nvSpPr>
        <p:spPr>
          <a:xfrm>
            <a:off x="123667" y="176190"/>
            <a:ext cx="740400" cy="6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6B82A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76B82A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A985502C-E0AA-DE42-E58E-080324F058A3}"/>
              </a:ext>
            </a:extLst>
          </p:cNvPr>
          <p:cNvSpPr txBox="1">
            <a:spLocks/>
          </p:cNvSpPr>
          <p:nvPr/>
        </p:nvSpPr>
        <p:spPr>
          <a:xfrm>
            <a:off x="1035433" y="319582"/>
            <a:ext cx="11100816" cy="10027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1017DF2E-795F-10AA-4B18-F88F920DF100}"/>
              </a:ext>
            </a:extLst>
          </p:cNvPr>
          <p:cNvSpPr txBox="1">
            <a:spLocks/>
          </p:cNvSpPr>
          <p:nvPr/>
        </p:nvSpPr>
        <p:spPr>
          <a:xfrm>
            <a:off x="864067" y="309834"/>
            <a:ext cx="5849471" cy="47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 doute ?</a:t>
            </a:r>
          </a:p>
        </p:txBody>
      </p:sp>
      <p:sp>
        <p:nvSpPr>
          <p:cNvPr id="5" name="Espace réservé du numéro de diapositive 1">
            <a:extLst>
              <a:ext uri="{FF2B5EF4-FFF2-40B4-BE49-F238E27FC236}">
                <a16:creationId xmlns:a16="http://schemas.microsoft.com/office/drawing/2014/main" id="{E8924B11-1A0E-BBD8-D29A-2E2C96598FC4}"/>
              </a:ext>
            </a:extLst>
          </p:cNvPr>
          <p:cNvSpPr txBox="1">
            <a:spLocks/>
          </p:cNvSpPr>
          <p:nvPr/>
        </p:nvSpPr>
        <p:spPr>
          <a:xfrm>
            <a:off x="50022" y="6470508"/>
            <a:ext cx="523812" cy="39677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fr-FR" sz="1867" b="0" i="0" u="none" strike="noStrike" kern="0" cap="none" spc="0" normalizeH="0" baseline="0" noProof="0">
                <a:ln>
                  <a:noFill/>
                </a:ln>
                <a:solidFill>
                  <a:srgbClr val="7DBC3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fr-FR" sz="1867" b="0" i="0" u="none" strike="noStrike" kern="0" cap="none" spc="0" normalizeH="0" baseline="0" noProof="0" dirty="0">
              <a:ln>
                <a:noFill/>
              </a:ln>
              <a:solidFill>
                <a:srgbClr val="7DBC3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A3DCECCE-5D73-AE35-43BE-FA3970D64CBA}"/>
              </a:ext>
            </a:extLst>
          </p:cNvPr>
          <p:cNvSpPr txBox="1"/>
          <p:nvPr/>
        </p:nvSpPr>
        <p:spPr>
          <a:xfrm>
            <a:off x="123667" y="3363398"/>
            <a:ext cx="6505432" cy="156966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 un simple clic pour bien différencier un médicament d’un autre produit de santé ou d’hygiène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Rendez-vous sur la page d’accueil de : cyclamed.org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FF"/>
                </a:highligh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Encadré 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 Votre produit se rapporte-t-il en pharmacie ? » 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F6A13B15-25A4-7DEC-A0EC-4AFAB87A3E02}"/>
              </a:ext>
            </a:extLst>
          </p:cNvPr>
          <p:cNvSpPr/>
          <p:nvPr/>
        </p:nvSpPr>
        <p:spPr>
          <a:xfrm>
            <a:off x="7356430" y="1114426"/>
            <a:ext cx="2951410" cy="687058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BAC8988-458C-F6B6-A3C2-EF95948CF6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2402" y="210191"/>
            <a:ext cx="4258473" cy="5857808"/>
          </a:xfrm>
          <a:prstGeom prst="rect">
            <a:avLst/>
          </a:prstGeom>
        </p:spPr>
      </p:pic>
      <p:cxnSp>
        <p:nvCxnSpPr>
          <p:cNvPr id="12" name="Connecteur : en angle 11">
            <a:extLst>
              <a:ext uri="{FF2B5EF4-FFF2-40B4-BE49-F238E27FC236}">
                <a16:creationId xmlns:a16="http://schemas.microsoft.com/office/drawing/2014/main" id="{C5F5E31A-201D-A17F-3CF5-523A98D39F98}"/>
              </a:ext>
            </a:extLst>
          </p:cNvPr>
          <p:cNvCxnSpPr>
            <a:cxnSpLocks/>
          </p:cNvCxnSpPr>
          <p:nvPr/>
        </p:nvCxnSpPr>
        <p:spPr>
          <a:xfrm flipV="1">
            <a:off x="4405560" y="686730"/>
            <a:ext cx="5462319" cy="2678092"/>
          </a:xfrm>
          <a:prstGeom prst="bentConnector3">
            <a:avLst>
              <a:gd name="adj1" fmla="val 50000"/>
            </a:avLst>
          </a:prstGeom>
          <a:ln w="19050" cap="flat" cmpd="sng" algn="ctr">
            <a:solidFill>
              <a:schemeClr val="accent6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3765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5;p14">
            <a:extLst>
              <a:ext uri="{FF2B5EF4-FFF2-40B4-BE49-F238E27FC236}">
                <a16:creationId xmlns:a16="http://schemas.microsoft.com/office/drawing/2014/main" id="{4117E5A2-E72A-9922-1EA9-844DD5AC7D2E}"/>
              </a:ext>
            </a:extLst>
          </p:cNvPr>
          <p:cNvSpPr txBox="1"/>
          <p:nvPr/>
        </p:nvSpPr>
        <p:spPr>
          <a:xfrm>
            <a:off x="0" y="3429004"/>
            <a:ext cx="12192000" cy="14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 defTabSz="1219170">
              <a:lnSpc>
                <a:spcPct val="90000"/>
              </a:lnSpc>
              <a:buClr>
                <a:srgbClr val="000000"/>
              </a:buClr>
            </a:pPr>
            <a:r>
              <a:rPr lang="fr-FR" sz="3200" b="1" dirty="0">
                <a:solidFill>
                  <a:srgbClr val="76B82A"/>
                </a:solidFill>
                <a:latin typeface="Open Sans"/>
                <a:ea typeface="Open Sans"/>
                <a:cs typeface="Open Sans"/>
              </a:rPr>
              <a:t>Qu’est-ce que  CYCLAMED ne récupère pas ?</a:t>
            </a:r>
            <a:endParaRPr sz="3200" b="1" dirty="0">
              <a:solidFill>
                <a:srgbClr val="76B82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7163646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/>
          <p:nvPr/>
        </p:nvSpPr>
        <p:spPr>
          <a:xfrm>
            <a:off x="0" y="6430500"/>
            <a:ext cx="12192000" cy="436000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72" name="Google Shape;72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467" y="6470324"/>
            <a:ext cx="2091268" cy="356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59913" y="6258841"/>
            <a:ext cx="1194329" cy="4792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/>
          <p:nvPr/>
        </p:nvSpPr>
        <p:spPr>
          <a:xfrm>
            <a:off x="197267" y="216033"/>
            <a:ext cx="666800" cy="666800"/>
          </a:xfrm>
          <a:prstGeom prst="ellipse">
            <a:avLst/>
          </a:prstGeom>
          <a:solidFill>
            <a:srgbClr val="FFFFFF"/>
          </a:solidFill>
          <a:ln w="28575" cap="flat" cmpd="sng">
            <a:solidFill>
              <a:srgbClr val="76B8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5282DD4-8A6C-87CA-4EEE-963C833A016E}"/>
              </a:ext>
            </a:extLst>
          </p:cNvPr>
          <p:cNvSpPr txBox="1">
            <a:spLocks/>
          </p:cNvSpPr>
          <p:nvPr/>
        </p:nvSpPr>
        <p:spPr>
          <a:xfrm>
            <a:off x="-14146" y="6438424"/>
            <a:ext cx="523812" cy="39677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fr-FR" sz="1867" kern="0" dirty="0">
                <a:solidFill>
                  <a:srgbClr val="7DBC35"/>
                </a:solidFill>
              </a:rPr>
              <a:t>10</a:t>
            </a:r>
            <a:endParaRPr kumimoji="0" lang="fr-FR" sz="1867" b="0" i="0" u="none" strike="noStrike" kern="0" cap="none" spc="0" normalizeH="0" baseline="0" noProof="0" dirty="0">
              <a:ln>
                <a:noFill/>
              </a:ln>
              <a:solidFill>
                <a:srgbClr val="7DBC3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A985502C-E0AA-DE42-E58E-080324F058A3}"/>
              </a:ext>
            </a:extLst>
          </p:cNvPr>
          <p:cNvSpPr txBox="1">
            <a:spLocks/>
          </p:cNvSpPr>
          <p:nvPr/>
        </p:nvSpPr>
        <p:spPr>
          <a:xfrm>
            <a:off x="1035433" y="319582"/>
            <a:ext cx="11100816" cy="10027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1017DF2E-795F-10AA-4B18-F88F920DF100}"/>
              </a:ext>
            </a:extLst>
          </p:cNvPr>
          <p:cNvSpPr txBox="1">
            <a:spLocks/>
          </p:cNvSpPr>
          <p:nvPr/>
        </p:nvSpPr>
        <p:spPr>
          <a:xfrm>
            <a:off x="864067" y="276726"/>
            <a:ext cx="10778615" cy="5442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 que </a:t>
            </a:r>
            <a:r>
              <a:rPr lang="fr-FR" sz="2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Cyclamed</a:t>
            </a:r>
            <a:r>
              <a:rPr lang="fr-FR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ne récupère pas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488F998-7916-FCD1-5E6A-DCEB753EF6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067" y="1390498"/>
            <a:ext cx="9563892" cy="480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83952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  <a:ln>
          <a:noFill/>
        </a:ln>
      </a:spPr>
      <a:bodyPr spcFirstLastPara="1" wrap="square" lIns="91425" tIns="45700" rIns="91425" bIns="45700" anchor="t" anchorCtr="0">
        <a:noAutofit/>
      </a:bodyPr>
      <a:lstStyle>
        <a:defPPr marL="0" indent="0" algn="ctr" rtl="0">
          <a:lnSpc>
            <a:spcPct val="90000"/>
          </a:lnSpc>
          <a:spcBef>
            <a:spcPts val="0"/>
          </a:spcBef>
          <a:spcAft>
            <a:spcPts val="0"/>
          </a:spcAft>
          <a:buNone/>
          <a:defRPr sz="2400" b="1" dirty="0">
            <a:solidFill>
              <a:srgbClr val="76B82A"/>
            </a:solidFill>
            <a:latin typeface="Open Sans"/>
            <a:ea typeface="Open Sans"/>
            <a:cs typeface="Open Sans"/>
            <a:sym typeface="Open Sans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BVA Palette de couleurs">
    <a:dk1>
      <a:srgbClr val="000000"/>
    </a:dk1>
    <a:lt1>
      <a:srgbClr val="FFFFFF"/>
    </a:lt1>
    <a:dk2>
      <a:srgbClr val="0EA54B"/>
    </a:dk2>
    <a:lt2>
      <a:srgbClr val="CC0000"/>
    </a:lt2>
    <a:accent1>
      <a:srgbClr val="E63C14"/>
    </a:accent1>
    <a:accent2>
      <a:srgbClr val="643296"/>
    </a:accent2>
    <a:accent3>
      <a:srgbClr val="FF9600"/>
    </a:accent3>
    <a:accent4>
      <a:srgbClr val="0096C8"/>
    </a:accent4>
    <a:accent5>
      <a:srgbClr val="D60093"/>
    </a:accent5>
    <a:accent6>
      <a:srgbClr val="00009B"/>
    </a:accent6>
    <a:hlink>
      <a:srgbClr val="000000"/>
    </a:hlink>
    <a:folHlink>
      <a:srgbClr val="262626"/>
    </a:folHlink>
  </a:clrScheme>
  <a:fontScheme name="BVA">
    <a:majorFont>
      <a:latin typeface="Trebuchet MS"/>
      <a:ea typeface=""/>
      <a:cs typeface=""/>
    </a:majorFont>
    <a:minorFont>
      <a:latin typeface="Trebuchet MS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BVA Palette de couleurs">
    <a:dk1>
      <a:srgbClr val="000000"/>
    </a:dk1>
    <a:lt1>
      <a:srgbClr val="FFFFFF"/>
    </a:lt1>
    <a:dk2>
      <a:srgbClr val="0EA54B"/>
    </a:dk2>
    <a:lt2>
      <a:srgbClr val="CC0000"/>
    </a:lt2>
    <a:accent1>
      <a:srgbClr val="E63C14"/>
    </a:accent1>
    <a:accent2>
      <a:srgbClr val="643296"/>
    </a:accent2>
    <a:accent3>
      <a:srgbClr val="FF9600"/>
    </a:accent3>
    <a:accent4>
      <a:srgbClr val="0096C8"/>
    </a:accent4>
    <a:accent5>
      <a:srgbClr val="D60093"/>
    </a:accent5>
    <a:accent6>
      <a:srgbClr val="00009B"/>
    </a:accent6>
    <a:hlink>
      <a:srgbClr val="000000"/>
    </a:hlink>
    <a:folHlink>
      <a:srgbClr val="262626"/>
    </a:folHlink>
  </a:clrScheme>
  <a:fontScheme name="BVA">
    <a:majorFont>
      <a:latin typeface="Trebuchet MS"/>
      <a:ea typeface=""/>
      <a:cs typeface=""/>
    </a:majorFont>
    <a:minorFont>
      <a:latin typeface="Trebuchet MS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BVA Palette de couleurs">
    <a:dk1>
      <a:srgbClr val="000000"/>
    </a:dk1>
    <a:lt1>
      <a:srgbClr val="FFFFFF"/>
    </a:lt1>
    <a:dk2>
      <a:srgbClr val="0EA54B"/>
    </a:dk2>
    <a:lt2>
      <a:srgbClr val="CC0000"/>
    </a:lt2>
    <a:accent1>
      <a:srgbClr val="E63C14"/>
    </a:accent1>
    <a:accent2>
      <a:srgbClr val="643296"/>
    </a:accent2>
    <a:accent3>
      <a:srgbClr val="FF9600"/>
    </a:accent3>
    <a:accent4>
      <a:srgbClr val="0096C8"/>
    </a:accent4>
    <a:accent5>
      <a:srgbClr val="D60093"/>
    </a:accent5>
    <a:accent6>
      <a:srgbClr val="00009B"/>
    </a:accent6>
    <a:hlink>
      <a:srgbClr val="000000"/>
    </a:hlink>
    <a:folHlink>
      <a:srgbClr val="262626"/>
    </a:folHlink>
  </a:clrScheme>
  <a:fontScheme name="BVA">
    <a:majorFont>
      <a:latin typeface="Trebuchet MS"/>
      <a:ea typeface=""/>
      <a:cs typeface=""/>
    </a:majorFont>
    <a:minorFont>
      <a:latin typeface="Trebuchet MS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1240</Words>
  <Application>Microsoft Office PowerPoint</Application>
  <PresentationFormat>Grand écran</PresentationFormat>
  <Paragraphs>269</Paragraphs>
  <Slides>42</Slides>
  <Notes>31</Notes>
  <HiddenSlides>2</HiddenSlides>
  <MMClips>0</MMClips>
  <ScaleCrop>false</ScaleCrop>
  <HeadingPairs>
    <vt:vector size="6" baseType="variant">
      <vt:variant>
        <vt:lpstr>Polices utilisées</vt:lpstr>
      </vt:variant>
      <vt:variant>
        <vt:i4>18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42</vt:i4>
      </vt:variant>
    </vt:vector>
  </HeadingPairs>
  <TitlesOfParts>
    <vt:vector size="64" baseType="lpstr">
      <vt:lpstr>Aptos</vt:lpstr>
      <vt:lpstr>Aptos Display</vt:lpstr>
      <vt:lpstr>Arial</vt:lpstr>
      <vt:lpstr>Calibri</vt:lpstr>
      <vt:lpstr>Dreaming Outloud Pro</vt:lpstr>
      <vt:lpstr>Eras Demi ITC</vt:lpstr>
      <vt:lpstr>Eras Light ITC</vt:lpstr>
      <vt:lpstr>Gill Sans MT</vt:lpstr>
      <vt:lpstr>Open Sans</vt:lpstr>
      <vt:lpstr>Open Sans </vt:lpstr>
      <vt:lpstr>Open Sans ExtraBold</vt:lpstr>
      <vt:lpstr>Open Sans Medium</vt:lpstr>
      <vt:lpstr>Open Sans SemiBold</vt:lpstr>
      <vt:lpstr>Open Sans SemiBold</vt:lpstr>
      <vt:lpstr>Symbol</vt:lpstr>
      <vt:lpstr>Tenorite</vt:lpstr>
      <vt:lpstr>Verdana</vt:lpstr>
      <vt:lpstr>Wingdings</vt:lpstr>
      <vt:lpstr>Thème Office</vt:lpstr>
      <vt:lpstr>1_Thème Office</vt:lpstr>
      <vt:lpstr>Simple Light</vt:lpstr>
      <vt:lpstr>1_Simple Light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Cyclamed speedmeeting Rudologia  Dijon, 28/03/2024</dc:title>
  <dc:creator>Benedicte Nierat</dc:creator>
  <cp:lastModifiedBy>Anne LACROIX - Rudologia</cp:lastModifiedBy>
  <cp:revision>67</cp:revision>
  <dcterms:created xsi:type="dcterms:W3CDTF">2024-03-19T15:30:05Z</dcterms:created>
  <dcterms:modified xsi:type="dcterms:W3CDTF">2025-12-19T08:33:23Z</dcterms:modified>
</cp:coreProperties>
</file>