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67" r:id="rId3"/>
    <p:sldId id="2147327437" r:id="rId4"/>
    <p:sldId id="2147327438" r:id="rId5"/>
    <p:sldId id="259" r:id="rId6"/>
    <p:sldId id="2147327439" r:id="rId7"/>
    <p:sldId id="2147327386" r:id="rId8"/>
    <p:sldId id="2147327388" r:id="rId9"/>
    <p:sldId id="2147327440" r:id="rId10"/>
    <p:sldId id="2147327441" r:id="rId11"/>
    <p:sldId id="2147327442" r:id="rId12"/>
    <p:sldId id="2147327391" r:id="rId13"/>
    <p:sldId id="2147327433" r:id="rId14"/>
    <p:sldId id="2147327394" r:id="rId15"/>
    <p:sldId id="2147327447" r:id="rId16"/>
    <p:sldId id="2147327443" r:id="rId17"/>
    <p:sldId id="2147327405" r:id="rId18"/>
    <p:sldId id="2147327444" r:id="rId19"/>
    <p:sldId id="2147327435" r:id="rId20"/>
    <p:sldId id="2147327408" r:id="rId21"/>
    <p:sldId id="2147327409" r:id="rId22"/>
    <p:sldId id="2147327412" r:id="rId23"/>
    <p:sldId id="2147327410" r:id="rId24"/>
    <p:sldId id="2147327413" r:id="rId25"/>
    <p:sldId id="2147327445" r:id="rId26"/>
    <p:sldId id="2147327415" r:id="rId27"/>
    <p:sldId id="2147327417" r:id="rId28"/>
    <p:sldId id="2147327418" r:id="rId29"/>
    <p:sldId id="2147327419" r:id="rId30"/>
    <p:sldId id="2147327420" r:id="rId31"/>
    <p:sldId id="2147327421" r:id="rId32"/>
    <p:sldId id="2147327426" r:id="rId33"/>
    <p:sldId id="2147327423" r:id="rId34"/>
    <p:sldId id="2147327424" r:id="rId35"/>
    <p:sldId id="2147327446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8F5031-31C1-41DD-8EB7-2D45013367A0}" v="147" dt="2025-03-21T18:24:28.2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yclamed687188-my.sharepoint.com/personal/nadine_chaya_cyclamed_org/Documents/Bureau/Speedmeeting%20ROUEN/FICHIER%20DONNEES%20CYCLAMED%20depuis%202016%20VNC%2027%2012%20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228881475194474E-2"/>
          <c:y val="0.21898164143925525"/>
          <c:w val="0.8442895411819521"/>
          <c:h val="0.71452986154894849"/>
        </c:manualLayout>
      </c:layout>
      <c:areaChart>
        <c:grouping val="standard"/>
        <c:varyColors val="0"/>
        <c:ser>
          <c:idx val="1"/>
          <c:order val="1"/>
          <c:tx>
            <c:strRef>
              <c:f>'POP vs MSM'!$B$9</c:f>
              <c:strCache>
                <c:ptCount val="1"/>
                <c:pt idx="0">
                  <c:v>Nombre d'unités vendues en officine (source GERS)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effectLst/>
          </c:spPr>
          <c:trendline>
            <c:spPr>
              <a:ln w="19050" cap="rnd">
                <a:solidFill>
                  <a:srgbClr val="7030A0"/>
                </a:solidFill>
                <a:round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7.2519296568171021E-2"/>
                  <c:y val="-8.383377033771286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fr-FR"/>
                </a:p>
              </c:txPr>
            </c:trendlineLbl>
          </c:trendline>
          <c:cat>
            <c:numRef>
              <c:f>'POP vs MSM'!$C$7:$W$7</c:f>
              <c:numCache>
                <c:formatCode>@</c:formatCode>
                <c:ptCount val="2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</c:numCache>
            </c:numRef>
          </c:cat>
          <c:val>
            <c:numRef>
              <c:f>'POP vs MSM'!$C$9:$W$9</c:f>
              <c:numCache>
                <c:formatCode>0</c:formatCode>
                <c:ptCount val="21"/>
                <c:pt idx="0">
                  <c:v>3048.4879069999997</c:v>
                </c:pt>
                <c:pt idx="1">
                  <c:v>3123.8033519999999</c:v>
                </c:pt>
                <c:pt idx="2">
                  <c:v>3032.5554359999996</c:v>
                </c:pt>
                <c:pt idx="3">
                  <c:v>3035.9069669999999</c:v>
                </c:pt>
                <c:pt idx="4">
                  <c:v>2957.032005</c:v>
                </c:pt>
                <c:pt idx="5">
                  <c:v>3023.4073699999999</c:v>
                </c:pt>
                <c:pt idx="6">
                  <c:v>2983.362185</c:v>
                </c:pt>
                <c:pt idx="7">
                  <c:v>2965.3712869999999</c:v>
                </c:pt>
                <c:pt idx="8">
                  <c:v>2938</c:v>
                </c:pt>
                <c:pt idx="9">
                  <c:v>2929</c:v>
                </c:pt>
                <c:pt idx="10">
                  <c:v>2904.3842999999997</c:v>
                </c:pt>
                <c:pt idx="11">
                  <c:v>2899.7595699999997</c:v>
                </c:pt>
                <c:pt idx="12">
                  <c:v>2895.7257460000001</c:v>
                </c:pt>
                <c:pt idx="13">
                  <c:v>2847.1264969999997</c:v>
                </c:pt>
                <c:pt idx="14">
                  <c:v>2804.8071909999999</c:v>
                </c:pt>
                <c:pt idx="15">
                  <c:v>2770.0607529999997</c:v>
                </c:pt>
                <c:pt idx="16">
                  <c:v>2635.9680189999999</c:v>
                </c:pt>
                <c:pt idx="17">
                  <c:v>2720.41</c:v>
                </c:pt>
                <c:pt idx="18">
                  <c:v>2973</c:v>
                </c:pt>
                <c:pt idx="19">
                  <c:v>2904.889263</c:v>
                </c:pt>
                <c:pt idx="20">
                  <c:v>2927.273756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1B-4E59-A7F5-6CFFFF5AA2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6752968"/>
        <c:axId val="886756248"/>
      </c:areaChart>
      <c:lineChart>
        <c:grouping val="stacked"/>
        <c:varyColors val="0"/>
        <c:ser>
          <c:idx val="0"/>
          <c:order val="0"/>
          <c:tx>
            <c:strRef>
              <c:f>'POP vs MSM'!$B$8</c:f>
              <c:strCache>
                <c:ptCount val="1"/>
                <c:pt idx="0">
                  <c:v>Population Française (source INSEE)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</c:marker>
          <c:cat>
            <c:numRef>
              <c:f>'POP vs MSM'!$C$7:$W$7</c:f>
              <c:numCache>
                <c:formatCode>@</c:formatCode>
                <c:ptCount val="2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</c:numCache>
            </c:numRef>
          </c:cat>
          <c:val>
            <c:numRef>
              <c:f>'POP vs MSM'!$C$8:$W$8</c:f>
              <c:numCache>
                <c:formatCode>#,##0</c:formatCode>
                <c:ptCount val="21"/>
                <c:pt idx="0">
                  <c:v>62.251061999999997</c:v>
                </c:pt>
                <c:pt idx="1">
                  <c:v>62.730536999999998</c:v>
                </c:pt>
                <c:pt idx="2">
                  <c:v>63.186116999999996</c:v>
                </c:pt>
                <c:pt idx="3">
                  <c:v>63.60069</c:v>
                </c:pt>
                <c:pt idx="4">
                  <c:v>63.961858999999997</c:v>
                </c:pt>
                <c:pt idx="5">
                  <c:v>64.30449999999999</c:v>
                </c:pt>
                <c:pt idx="6">
                  <c:v>64.612938999999997</c:v>
                </c:pt>
                <c:pt idx="7">
                  <c:v>64.933399999999992</c:v>
                </c:pt>
                <c:pt idx="8">
                  <c:v>65.241241000000002</c:v>
                </c:pt>
                <c:pt idx="9">
                  <c:v>65.564756000000003</c:v>
                </c:pt>
                <c:pt idx="10">
                  <c:v>66.130872999999994</c:v>
                </c:pt>
                <c:pt idx="11">
                  <c:v>66.422468999999992</c:v>
                </c:pt>
                <c:pt idx="12">
                  <c:v>66.602644999999995</c:v>
                </c:pt>
                <c:pt idx="13">
                  <c:v>66.774481999999992</c:v>
                </c:pt>
                <c:pt idx="14">
                  <c:v>66.992159000000001</c:v>
                </c:pt>
                <c:pt idx="15">
                  <c:v>67.144100999999992</c:v>
                </c:pt>
                <c:pt idx="16">
                  <c:v>67.287240999999995</c:v>
                </c:pt>
                <c:pt idx="17">
                  <c:v>67.407240999999999</c:v>
                </c:pt>
                <c:pt idx="18">
                  <c:v>67.926558</c:v>
                </c:pt>
                <c:pt idx="19">
                  <c:v>68.143433000000002</c:v>
                </c:pt>
                <c:pt idx="20">
                  <c:v>68.484493000000001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1B-4E59-A7F5-6CFFFF5AA2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1000472"/>
        <c:axId val="750998176"/>
      </c:lineChart>
      <c:catAx>
        <c:axId val="751000472"/>
        <c:scaling>
          <c:orientation val="minMax"/>
        </c:scaling>
        <c:delete val="0"/>
        <c:axPos val="b"/>
        <c:numFmt formatCode="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fr-FR"/>
          </a:p>
        </c:txPr>
        <c:crossAx val="750998176"/>
        <c:crosses val="autoZero"/>
        <c:auto val="1"/>
        <c:lblAlgn val="ctr"/>
        <c:lblOffset val="100"/>
        <c:noMultiLvlLbl val="0"/>
      </c:catAx>
      <c:valAx>
        <c:axId val="7509981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US"/>
                  <a:t>Population Française (millions)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fr-FR"/>
          </a:p>
        </c:txPr>
        <c:crossAx val="751000472"/>
        <c:crosses val="autoZero"/>
        <c:crossBetween val="between"/>
      </c:valAx>
      <c:valAx>
        <c:axId val="88675624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US"/>
                  <a:t>Nombre d'unités vendues (millions)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fr-FR"/>
          </a:p>
        </c:txPr>
        <c:crossAx val="886752968"/>
        <c:crosses val="max"/>
        <c:crossBetween val="between"/>
      </c:valAx>
      <c:catAx>
        <c:axId val="886752968"/>
        <c:scaling>
          <c:orientation val="minMax"/>
        </c:scaling>
        <c:delete val="1"/>
        <c:axPos val="b"/>
        <c:numFmt formatCode="@" sourceLinked="1"/>
        <c:majorTickMark val="out"/>
        <c:minorTickMark val="none"/>
        <c:tickLblPos val="nextTo"/>
        <c:crossAx val="8867562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8655618954781131E-3"/>
          <c:y val="0"/>
          <c:w val="0.79912669667625591"/>
          <c:h val="0.177685888698051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fr-F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Graphiques!$D$40</c:f>
              <c:strCache>
                <c:ptCount val="1"/>
                <c:pt idx="0">
                  <c:v>Nbre boîtes vendues / hab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Graphiques!$C$41:$C$42</c:f>
              <c:strCache>
                <c:ptCount val="2"/>
                <c:pt idx="0">
                  <c:v>NORMANDIE</c:v>
                </c:pt>
                <c:pt idx="1">
                  <c:v>TOTAL France</c:v>
                </c:pt>
              </c:strCache>
            </c:strRef>
          </c:cat>
          <c:val>
            <c:numRef>
              <c:f>Graphiques!$D$41:$D$42</c:f>
              <c:numCache>
                <c:formatCode>#,##0.00</c:formatCode>
                <c:ptCount val="2"/>
                <c:pt idx="0">
                  <c:v>45.46793473768065</c:v>
                </c:pt>
                <c:pt idx="1">
                  <c:v>42.605251346538601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60-463A-965B-B432295A0DBF}"/>
            </c:ext>
          </c:extLst>
        </c:ser>
        <c:ser>
          <c:idx val="1"/>
          <c:order val="1"/>
          <c:tx>
            <c:strRef>
              <c:f>Graphiques!$E$40</c:f>
              <c:strCache>
                <c:ptCount val="1"/>
                <c:pt idx="0">
                  <c:v>Nbre boîtes collectées / hab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Graphiques!$C$41:$C$42</c:f>
              <c:strCache>
                <c:ptCount val="2"/>
                <c:pt idx="0">
                  <c:v>NORMANDIE</c:v>
                </c:pt>
                <c:pt idx="1">
                  <c:v>TOTAL France</c:v>
                </c:pt>
              </c:strCache>
            </c:strRef>
          </c:cat>
          <c:val>
            <c:numRef>
              <c:f>Graphiques!$E$41:$E$42</c:f>
              <c:numCache>
                <c:formatCode>#,##0.00</c:formatCode>
                <c:ptCount val="2"/>
                <c:pt idx="0">
                  <c:v>2.2698375772879511</c:v>
                </c:pt>
                <c:pt idx="1">
                  <c:v>2.0785309983337998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60-463A-965B-B432295A0DB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550086959"/>
        <c:axId val="550091279"/>
      </c:barChart>
      <c:catAx>
        <c:axId val="5500869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50091279"/>
        <c:crosses val="autoZero"/>
        <c:auto val="1"/>
        <c:lblAlgn val="ctr"/>
        <c:lblOffset val="100"/>
        <c:noMultiLvlLbl val="0"/>
      </c:catAx>
      <c:valAx>
        <c:axId val="550091279"/>
        <c:scaling>
          <c:orientation val="minMax"/>
        </c:scaling>
        <c:delete val="0"/>
        <c:axPos val="b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50086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0.36004</cdr:x>
      <cdr:y>0.28341</cdr:y>
    </cdr:from>
    <cdr:to>
      <cdr:x>0.45446</cdr:x>
      <cdr:y>0.37116</cdr:y>
    </cdr:to>
    <cdr:sp macro="" textlink="">
      <cdr:nvSpPr>
        <cdr:cNvPr id="2" name="Bulle narrative : rectangle à coins arrondis 1">
          <a:extLst xmlns:a="http://schemas.openxmlformats.org/drawingml/2006/main">
            <a:ext uri="{FF2B5EF4-FFF2-40B4-BE49-F238E27FC236}">
              <a16:creationId xmlns:a16="http://schemas.microsoft.com/office/drawing/2014/main" id="{6C310DB3-E007-EDF1-40E7-52AED982C472}"/>
            </a:ext>
          </a:extLst>
        </cdr:cNvPr>
        <cdr:cNvSpPr/>
      </cdr:nvSpPr>
      <cdr:spPr>
        <a:xfrm xmlns:a="http://schemas.openxmlformats.org/drawingml/2006/main">
          <a:off x="3084797" y="1362456"/>
          <a:ext cx="809023" cy="421860"/>
        </a:xfrm>
        <a:prstGeom xmlns:a="http://schemas.openxmlformats.org/drawingml/2006/main" prst="wedgeRoundRectCallout">
          <a:avLst>
            <a:gd name="adj1" fmla="val -39625"/>
            <a:gd name="adj2" fmla="val 78195"/>
            <a:gd name="adj3" fmla="val 16667"/>
          </a:avLst>
        </a:prstGeom>
        <a:solidFill xmlns:a="http://schemas.openxmlformats.org/drawingml/2006/main">
          <a:srgbClr val="7030A0"/>
        </a:solidFill>
        <a:ln xmlns:a="http://schemas.openxmlformats.org/drawingml/2006/main">
          <a:solidFill>
            <a:srgbClr val="7030A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lIns="0" tIns="0" rIns="0" bIns="0" rtlCol="0" anchor="ctr">
          <a:no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Courbe de tendance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DE1F3-ADB0-4211-BA5A-C44D6D31E8AD}" type="datetimeFigureOut">
              <a:rPr lang="fr-FR" smtClean="0"/>
              <a:t>23/04/2025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CC9BC-6194-4B99-A331-3774CE5108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064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9883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118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1643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301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8158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3730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8120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6569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1146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3259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1225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c75436fb8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c75436fb8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0423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179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739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120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3424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4471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2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7249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838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microsoft.com/office/2007/relationships/hdphoto" Target="../media/hdphoto7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6.png"/><Relationship Id="rId14" Type="http://schemas.openxmlformats.org/officeDocument/2006/relationships/image" Target="../media/image1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microsoft.com/office/2007/relationships/hdphoto" Target="../media/hdphoto7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6.png"/><Relationship Id="rId14" Type="http://schemas.openxmlformats.org/officeDocument/2006/relationships/image" Target="../media/image17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7.jpe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55638D-B986-E733-ADE3-CDEDB23CF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ED8CB81-754B-11A6-3C14-A5A16806B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2500B4-7267-CFEA-04B9-72C0FF4D6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23/04/2025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498D32-64DC-0904-AB4E-ED8D9538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92E6D1-ECF1-C305-E229-F14E4AD1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285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83581-2173-5A9B-295E-E31964048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3CCD7DA-23F5-356D-6F30-B52A22979C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C3C507-458E-D589-3BF1-E296371F0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23/04/2025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77F6F1-1148-4494-E88B-F61646242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944256-06A5-0121-D6B0-112121F1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6819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C5EA4E9-A859-31C0-EAF0-D9A2E755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BE5B0BC-D613-3DDA-5B3D-144C55138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DDE8BF-5905-AC89-1230-540FE9B08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23/04/2025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E9EEDE-3F17-06A8-B2FA-966B9941A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D4E0CD-B4BB-C0C3-537C-2A25D3597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72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4E5E6E6E-F4EC-6F50-680C-336D873B0C22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11">
            <a:extLst>
              <a:ext uri="{FF2B5EF4-FFF2-40B4-BE49-F238E27FC236}">
                <a16:creationId xmlns:a16="http://schemas.microsoft.com/office/drawing/2014/main" id="{D410B0B4-12D6-D718-4EE1-DF01DE03C0E4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26" descr="twitter_white.png">
            <a:extLst>
              <a:ext uri="{FF2B5EF4-FFF2-40B4-BE49-F238E27FC236}">
                <a16:creationId xmlns:a16="http://schemas.microsoft.com/office/drawing/2014/main" id="{FC60FC04-2A18-CAA7-63D6-B65D1CA98E3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11" name="Image 27" descr="facebook_white.png">
            <a:extLst>
              <a:ext uri="{FF2B5EF4-FFF2-40B4-BE49-F238E27FC236}">
                <a16:creationId xmlns:a16="http://schemas.microsoft.com/office/drawing/2014/main" id="{AEA7E834-5E68-9ECA-5B5C-595FDF8F050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D1549A4-C2E6-566C-7FDF-4BBAE10EBEE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3" name="ZoneTexte 9">
            <a:extLst>
              <a:ext uri="{FF2B5EF4-FFF2-40B4-BE49-F238E27FC236}">
                <a16:creationId xmlns:a16="http://schemas.microsoft.com/office/drawing/2014/main" id="{13D03A34-8549-9064-E6CA-A2844EE6C6B1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4" name="Image 1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1816C993-9914-D01A-E3CB-1D677448F97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62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1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3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51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rgbClr val="000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7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867394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7" y="4636421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1" cy="3139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7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5" y="6402069"/>
            <a:ext cx="2743200" cy="45593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z="900" smtClean="0">
                <a:solidFill>
                  <a:srgbClr val="FFFFFF"/>
                </a:solidFill>
              </a:rPr>
              <a:pPr/>
              <a:t>‹N°›</a:t>
            </a:fld>
            <a:endParaRPr lang="fr-FR" sz="900" dirty="0">
              <a:solidFill>
                <a:srgbClr val="FFFFFF"/>
              </a:solidFill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3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100" b="1" i="0">
                <a:solidFill>
                  <a:srgbClr val="04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E4723615-2314-23BE-E7BC-82184E6875A1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11">
            <a:extLst>
              <a:ext uri="{FF2B5EF4-FFF2-40B4-BE49-F238E27FC236}">
                <a16:creationId xmlns:a16="http://schemas.microsoft.com/office/drawing/2014/main" id="{CF80FA54-3324-B854-3CB1-C8ABD5F2826F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711B4086-16CF-6CC3-A4A2-5EF0D512AED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7" name="Image 27" descr="facebook_white.png">
            <a:extLst>
              <a:ext uri="{FF2B5EF4-FFF2-40B4-BE49-F238E27FC236}">
                <a16:creationId xmlns:a16="http://schemas.microsoft.com/office/drawing/2014/main" id="{8DD72CFD-23B7-E2ED-DB45-8C71AD72BE7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2AA4EDB-DBBE-0CDC-F882-A8316EFDF4D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9" name="ZoneTexte 9">
            <a:extLst>
              <a:ext uri="{FF2B5EF4-FFF2-40B4-BE49-F238E27FC236}">
                <a16:creationId xmlns:a16="http://schemas.microsoft.com/office/drawing/2014/main" id="{802A9091-E915-36B0-D534-1A0446D69174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1" name="Image 1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F3B394EA-BABB-0C66-2A6F-6E98CC6A58D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97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7" y="4636421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1" cy="3139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7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5" y="6402069"/>
            <a:ext cx="2743200" cy="45593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z="900" smtClean="0">
                <a:solidFill>
                  <a:srgbClr val="FFFFFF"/>
                </a:solidFill>
              </a:rPr>
              <a:pPr/>
              <a:t>‹N°›</a:t>
            </a:fld>
            <a:endParaRPr lang="fr-FR" sz="900" dirty="0">
              <a:solidFill>
                <a:srgbClr val="FFFFFF"/>
              </a:solidFill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3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100" b="1" i="0">
                <a:solidFill>
                  <a:srgbClr val="04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0023666E-C48C-1762-C37A-8F773F8C44D0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11">
            <a:extLst>
              <a:ext uri="{FF2B5EF4-FFF2-40B4-BE49-F238E27FC236}">
                <a16:creationId xmlns:a16="http://schemas.microsoft.com/office/drawing/2014/main" id="{1D6EC651-768F-B00C-0948-6FE619448D39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17B99D87-B576-E92B-47F7-08583BAC47B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7" name="Image 27" descr="facebook_white.png">
            <a:extLst>
              <a:ext uri="{FF2B5EF4-FFF2-40B4-BE49-F238E27FC236}">
                <a16:creationId xmlns:a16="http://schemas.microsoft.com/office/drawing/2014/main" id="{CAEC2770-6D17-86A9-D513-49A92B27533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9A46F8A-1F63-5847-4F46-893FBB5E29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9" name="ZoneTexte 9">
            <a:extLst>
              <a:ext uri="{FF2B5EF4-FFF2-40B4-BE49-F238E27FC236}">
                <a16:creationId xmlns:a16="http://schemas.microsoft.com/office/drawing/2014/main" id="{D9EB117A-C4FE-9723-F892-F6CE62ED6350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1" name="Image 1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A3259E70-1DC3-031D-26B6-910A4B0874A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33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rgbClr val="F2F2F2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045" y="4615115"/>
            <a:ext cx="262773" cy="2627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4104967" y="1269635"/>
            <a:ext cx="3986928" cy="3986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967" y="2708357"/>
            <a:ext cx="3986928" cy="110948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Titre d’une partie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993735" y="1158403"/>
            <a:ext cx="4209393" cy="4209393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360114-00B5-5D47-98A2-91F9EF699599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274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5C2F6B90-792C-EA43-B43E-6D75725776EC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8DC8F488-3572-3A41-98BE-58FBAF119E52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D2349288-045E-6A93-EF02-B8FFCDFB094D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26" descr="twitter_white.png">
            <a:extLst>
              <a:ext uri="{FF2B5EF4-FFF2-40B4-BE49-F238E27FC236}">
                <a16:creationId xmlns:a16="http://schemas.microsoft.com/office/drawing/2014/main" id="{D032A3C6-A05A-5828-5DA2-7FEFB94E38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11" name="Image 27" descr="facebook_white.png">
            <a:extLst>
              <a:ext uri="{FF2B5EF4-FFF2-40B4-BE49-F238E27FC236}">
                <a16:creationId xmlns:a16="http://schemas.microsoft.com/office/drawing/2014/main" id="{197D21FA-A408-8029-FD06-951DF17B67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3C8A0CB-DFB9-280A-5AB0-0CE4684EEF3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23" name="ZoneTexte 9">
            <a:extLst>
              <a:ext uri="{FF2B5EF4-FFF2-40B4-BE49-F238E27FC236}">
                <a16:creationId xmlns:a16="http://schemas.microsoft.com/office/drawing/2014/main" id="{5D8172CE-1B81-2A5D-6716-E40830D190BB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24" name="Image 2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050778E5-920D-E933-B44E-D273A7438F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5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41441" y="-41966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283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4F7797D-162E-486C-A869-4741BE0CB0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3275" y="2220913"/>
            <a:ext cx="11010900" cy="26590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EFDAA16E-6F0D-FBE5-9A5C-F73579A2E4AA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11">
            <a:extLst>
              <a:ext uri="{FF2B5EF4-FFF2-40B4-BE49-F238E27FC236}">
                <a16:creationId xmlns:a16="http://schemas.microsoft.com/office/drawing/2014/main" id="{ABF126EF-6637-9EB9-68DA-A2E2F0ADFE5E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6BF7479D-16B3-3E3C-59DA-8D802636483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F3007D20-8BC9-5571-5A92-B03ABA50162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284B774-63D6-AA08-3A76-2A6E365A65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38F22A41-82D8-3C93-0A97-6EC0C3A7AE0C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51A69B69-3334-C21B-42D6-613E563AE7E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04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811303-C8BF-418D-8888-9D72306491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757" y="6475171"/>
            <a:ext cx="548258" cy="287836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6271" y="6424371"/>
            <a:ext cx="393705" cy="3937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FBBA32-4481-4841-9E33-DD4163F3B9EA}"/>
              </a:ext>
            </a:extLst>
          </p:cNvPr>
          <p:cNvSpPr/>
          <p:nvPr userDrawn="1"/>
        </p:nvSpPr>
        <p:spPr>
          <a:xfrm>
            <a:off x="10643617" y="6402066"/>
            <a:ext cx="1571536" cy="455933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8DC5F0-C892-A44B-A79A-67A4F091B5FE}"/>
              </a:ext>
            </a:extLst>
          </p:cNvPr>
          <p:cNvSpPr txBox="1"/>
          <p:nvPr userDrawn="1"/>
        </p:nvSpPr>
        <p:spPr>
          <a:xfrm>
            <a:off x="11381818" y="6468706"/>
            <a:ext cx="694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A7EA31B-BCAB-1346-855B-ED07E070D953}" type="slidenum">
              <a:rPr lang="fr-FR" sz="1400" smtClean="0">
                <a:solidFill>
                  <a:srgbClr val="040000"/>
                </a:solidFill>
                <a:latin typeface="+mn-lt"/>
              </a:rPr>
              <a:t>‹N°›</a:t>
            </a:fld>
            <a:endParaRPr lang="fr-FR" sz="1400" dirty="0">
              <a:solidFill>
                <a:srgbClr val="040000"/>
              </a:solidFill>
              <a:latin typeface="+mn-lt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617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911568-997D-6491-93DA-67633204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33FC21-1491-1162-579B-DF3C0CB69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E4BE9A-5CAF-069D-71A3-E74A5457A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23/04/2025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E92A27-BE87-85AD-B4E6-3324F3F82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CC88E4-135D-C060-C83D-99883A89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37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478235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3" name="Connecteur droit 10">
            <a:extLst>
              <a:ext uri="{FF2B5EF4-FFF2-40B4-BE49-F238E27FC236}">
                <a16:creationId xmlns:a16="http://schemas.microsoft.com/office/drawing/2014/main" id="{DF0E8A25-5302-0FF4-3F18-627D0642555C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11">
            <a:extLst>
              <a:ext uri="{FF2B5EF4-FFF2-40B4-BE49-F238E27FC236}">
                <a16:creationId xmlns:a16="http://schemas.microsoft.com/office/drawing/2014/main" id="{2247E0FF-0011-EFA9-D7C2-271A79400328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5290803C-D0F2-1759-36F5-8788302C48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7" name="Image 27" descr="facebook_white.png">
            <a:extLst>
              <a:ext uri="{FF2B5EF4-FFF2-40B4-BE49-F238E27FC236}">
                <a16:creationId xmlns:a16="http://schemas.microsoft.com/office/drawing/2014/main" id="{C5888DC3-2137-914F-2997-2CC80C87658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E77991-9DB3-78A9-CE69-6986E10B63D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9" name="ZoneTexte 9">
            <a:extLst>
              <a:ext uri="{FF2B5EF4-FFF2-40B4-BE49-F238E27FC236}">
                <a16:creationId xmlns:a16="http://schemas.microsoft.com/office/drawing/2014/main" id="{99D07623-5175-3D08-7C41-BB819842C30C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1" name="Image 1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C1655C1D-BC71-49DB-25F8-1729883AFBF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2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1C5D152F-48FB-DD34-4079-D9DE3BBDD41B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7B97CE13-5F3C-60FF-3117-4829641CB7A7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26" descr="twitter_white.png">
            <a:extLst>
              <a:ext uri="{FF2B5EF4-FFF2-40B4-BE49-F238E27FC236}">
                <a16:creationId xmlns:a16="http://schemas.microsoft.com/office/drawing/2014/main" id="{F5BD63AC-C146-6AA0-61F6-446C37B44DA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9" name="Image 27" descr="facebook_white.png">
            <a:extLst>
              <a:ext uri="{FF2B5EF4-FFF2-40B4-BE49-F238E27FC236}">
                <a16:creationId xmlns:a16="http://schemas.microsoft.com/office/drawing/2014/main" id="{7B5DCCA3-EE45-F064-3933-492600926D2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A585975-C345-D588-80FB-7244FFB9019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2" name="ZoneTexte 9">
            <a:extLst>
              <a:ext uri="{FF2B5EF4-FFF2-40B4-BE49-F238E27FC236}">
                <a16:creationId xmlns:a16="http://schemas.microsoft.com/office/drawing/2014/main" id="{00CE91FF-8701-2719-580C-132F684C6F29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3" name="Image 12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4B27CE94-15B3-DEFC-58E3-52AC50FB0D4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27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49BBA4B5-563F-F4E0-FD2A-3FE88349FF3E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11">
            <a:extLst>
              <a:ext uri="{FF2B5EF4-FFF2-40B4-BE49-F238E27FC236}">
                <a16:creationId xmlns:a16="http://schemas.microsoft.com/office/drawing/2014/main" id="{97A9534A-224B-2F6F-939A-F977B0DFE134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E6CEE491-471A-358E-DA55-6AE16DD652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A53F67AB-8E47-A697-9ABF-C009D22F04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DF0FD2-7E1F-EFD4-6B92-91EAE9118C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85DDB9AF-300C-F71F-EB9A-876EA0D5ABA8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10E755E5-D2D5-FF28-2932-7F834CABCB8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95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23BD475D-1A6E-97E0-20BC-46EAE7B0B663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11">
            <a:extLst>
              <a:ext uri="{FF2B5EF4-FFF2-40B4-BE49-F238E27FC236}">
                <a16:creationId xmlns:a16="http://schemas.microsoft.com/office/drawing/2014/main" id="{338956A0-B234-4B98-555F-2862A1975A3A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CE577284-86C9-375F-6FFE-298956690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39356A2A-3A2F-BA9E-23E1-FA80B1BE8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F31B9E-0007-2B0B-6815-8BCC73E89E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11E790B5-A689-0B8D-EB07-881A37164860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6B54C805-89D9-F579-693E-2277BE4CD9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53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rgbClr val="00206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253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FD4B6AD7-765F-2A42-02F7-DAC33F8DAAF6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1404453B-0DDC-2E5B-606B-F3B595CF89E8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26" descr="twitter_white.png">
            <a:extLst>
              <a:ext uri="{FF2B5EF4-FFF2-40B4-BE49-F238E27FC236}">
                <a16:creationId xmlns:a16="http://schemas.microsoft.com/office/drawing/2014/main" id="{486C9465-5CDA-E6C2-D28B-55FFB6D55F3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7EC4C36C-5738-CF47-9057-EC4B3D735A0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55E50D-A129-868E-6D30-760805BC607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EBA07851-2B4C-00B7-0F52-D005E323A82B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40C6E9E3-0CD8-56FB-6E31-0C0E6D49530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35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rgbClr val="000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649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CE18E458-6235-84A2-9A60-AB9BE9D6DB13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11">
            <a:extLst>
              <a:ext uri="{FF2B5EF4-FFF2-40B4-BE49-F238E27FC236}">
                <a16:creationId xmlns:a16="http://schemas.microsoft.com/office/drawing/2014/main" id="{F4CBE171-57A6-9259-3299-3EF11D9AFE9A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323FE9E8-9347-395D-DE42-592F46CF51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F47282FF-97C5-434B-A18F-54E12E6564F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D48159-053F-4743-D0D8-5CAE3553E7C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F48815B1-0918-0735-4D64-48B45B2004CC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B3F91B6C-2FE5-7635-F31B-96703EEC695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7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036229C2-018C-5B6A-269A-C4414B45E17E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11">
            <a:extLst>
              <a:ext uri="{FF2B5EF4-FFF2-40B4-BE49-F238E27FC236}">
                <a16:creationId xmlns:a16="http://schemas.microsoft.com/office/drawing/2014/main" id="{B066CBF3-6D73-1EFE-951D-A4D282F0A50B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8FF8C115-B68A-4DBE-C8D3-F798C57C5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B7D912A6-A1A2-5730-0276-F93FD59EF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96EE3A8-8A01-B64F-61D6-793C6854E4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0C479EAA-1898-6422-CA1C-D05C15522204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E71E5A51-962A-C282-9209-CCE05C23ED7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70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BB769430-83A4-1D3B-9083-B4A3D0343568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11">
            <a:extLst>
              <a:ext uri="{FF2B5EF4-FFF2-40B4-BE49-F238E27FC236}">
                <a16:creationId xmlns:a16="http://schemas.microsoft.com/office/drawing/2014/main" id="{94852FE0-5494-B879-902C-8D18C373707E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E8ACF5E7-0D62-E56E-547B-655882E3B43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0879A48C-1932-2B86-F3E7-3C355E34606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10010BF-7C57-EC7E-F220-C8B0EB8BB49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07798A82-FD7F-4A89-C952-6E2BB2469D8B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560F483-01B5-06BB-9039-DD67B8A3254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7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50FA-F423-D03C-F374-AE097B88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E8D165-EED4-7B4A-CD3D-9672CA18E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80A7EA-F391-61DE-5D1F-ED2E116B9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23/04/2025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21C2D5-2FA2-A618-5B21-48C946A2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0AF07B-4768-DF9B-65E6-A01946E75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47687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7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3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100" b="1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5" y="6402069"/>
            <a:ext cx="2743200" cy="45593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z="900" smtClean="0">
                <a:solidFill>
                  <a:srgbClr val="FFFFFF"/>
                </a:solidFill>
              </a:rPr>
              <a:pPr/>
              <a:t>‹N°›</a:t>
            </a:fld>
            <a:endParaRPr lang="fr-FR" sz="900" dirty="0">
              <a:solidFill>
                <a:srgbClr val="FFFFFF"/>
              </a:solidFill>
            </a:endParaRPr>
          </a:p>
        </p:txBody>
      </p:sp>
      <p:sp>
        <p:nvSpPr>
          <p:cNvPr id="49" name="ZoneTexte 9">
            <a:extLst>
              <a:ext uri="{FF2B5EF4-FFF2-40B4-BE49-F238E27FC236}">
                <a16:creationId xmlns:a16="http://schemas.microsoft.com/office/drawing/2014/main" id="{6E4BAC92-B9CB-1942-8072-217999DE353E}"/>
              </a:ext>
            </a:extLst>
          </p:cNvPr>
          <p:cNvSpPr txBox="1"/>
          <p:nvPr userDrawn="1"/>
        </p:nvSpPr>
        <p:spPr>
          <a:xfrm>
            <a:off x="8544594" y="6488143"/>
            <a:ext cx="1085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FFFFFF"/>
                </a:solidFill>
              </a:rPr>
              <a:t>www.cyclamed.org</a:t>
            </a:r>
          </a:p>
        </p:txBody>
      </p:sp>
      <p:cxnSp>
        <p:nvCxnSpPr>
          <p:cNvPr id="50" name="Connecteur droit 10">
            <a:extLst>
              <a:ext uri="{FF2B5EF4-FFF2-40B4-BE49-F238E27FC236}">
                <a16:creationId xmlns:a16="http://schemas.microsoft.com/office/drawing/2014/main" id="{A3DA29A0-177F-EE49-ABEF-896B4780B817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5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EEC47DDB-36EA-2F4A-80F5-8E2BAD8F458B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5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 26" descr="twitter_white.png">
            <a:extLst>
              <a:ext uri="{FF2B5EF4-FFF2-40B4-BE49-F238E27FC236}">
                <a16:creationId xmlns:a16="http://schemas.microsoft.com/office/drawing/2014/main" id="{4D5A258C-53E3-2641-8436-51A2BCE45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7" y="6387527"/>
            <a:ext cx="397972" cy="478235"/>
          </a:xfrm>
          <a:prstGeom prst="rect">
            <a:avLst/>
          </a:prstGeom>
        </p:spPr>
      </p:pic>
      <p:pic>
        <p:nvPicPr>
          <p:cNvPr id="53" name="Image 27" descr="facebook_white.png">
            <a:extLst>
              <a:ext uri="{FF2B5EF4-FFF2-40B4-BE49-F238E27FC236}">
                <a16:creationId xmlns:a16="http://schemas.microsoft.com/office/drawing/2014/main" id="{7F73C8DF-CDE0-0747-8F51-B7EC538BE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700" y="6363615"/>
            <a:ext cx="437769" cy="526059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AA5BD1CC-22D8-E54F-9F25-81E56A5ECC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80" y="6424373"/>
            <a:ext cx="393705" cy="393705"/>
          </a:xfrm>
          <a:prstGeom prst="rect">
            <a:avLst/>
          </a:prstGeom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5A3F3F2A-0741-034C-A077-AAE434059FB9}"/>
              </a:ext>
            </a:extLst>
          </p:cNvPr>
          <p:cNvSpPr/>
          <p:nvPr userDrawn="1"/>
        </p:nvSpPr>
        <p:spPr>
          <a:xfrm>
            <a:off x="11658466" y="6415918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1F21FD50-FCE8-7048-A9A0-0C772A843F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3" y="6452901"/>
            <a:ext cx="341524" cy="33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22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7" y="4636421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1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800" y="5488861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7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7" name="ZoneTexte 9">
            <a:extLst>
              <a:ext uri="{FF2B5EF4-FFF2-40B4-BE49-F238E27FC236}">
                <a16:creationId xmlns:a16="http://schemas.microsoft.com/office/drawing/2014/main" id="{6E5DE810-AF2F-A648-AD79-73EDFB28A270}"/>
              </a:ext>
            </a:extLst>
          </p:cNvPr>
          <p:cNvSpPr txBox="1"/>
          <p:nvPr userDrawn="1"/>
        </p:nvSpPr>
        <p:spPr>
          <a:xfrm>
            <a:off x="8544594" y="6488143"/>
            <a:ext cx="1085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FFFFFF"/>
                </a:solidFill>
              </a:rPr>
              <a:t>www.cyclamed.org</a:t>
            </a: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5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5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7" y="6387527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700" y="6363615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5" y="6402069"/>
            <a:ext cx="2743200" cy="45593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z="900" smtClean="0">
                <a:solidFill>
                  <a:srgbClr val="FFFFFF"/>
                </a:solidFill>
              </a:rPr>
              <a:pPr/>
              <a:t>‹N°›</a:t>
            </a:fld>
            <a:endParaRPr lang="fr-FR" sz="900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80" y="6424373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6" y="6415918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3" y="6452901"/>
            <a:ext cx="341524" cy="334675"/>
          </a:xfrm>
          <a:prstGeom prst="rect">
            <a:avLst/>
          </a:prstGeom>
        </p:spPr>
      </p:pic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3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100" b="1" i="0">
                <a:solidFill>
                  <a:srgbClr val="04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71045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5B269548-2147-4C58-AF32-C17627072913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52A187-CF96-4AF2-9BB2-43089D280C7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29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5E19CA-A74C-4A6E-97D4-419394575F4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478235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ADAA4C13-F5F9-47A0-B628-E3EE3D4E44AD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2BD50C-63B0-4DD1-ABB5-96DDC4AF55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37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193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5A5CB6CE-7AF6-441E-A7F3-9668491187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3275" y="2220913"/>
            <a:ext cx="11010900" cy="26590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Titre 6">
            <a:extLst>
              <a:ext uri="{FF2B5EF4-FFF2-40B4-BE49-F238E27FC236}">
                <a16:creationId xmlns:a16="http://schemas.microsoft.com/office/drawing/2014/main" id="{D637B99C-7F95-4B71-9945-D88F3A6A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FCDFB78-DE78-4BFC-B931-07E4070EBF0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  <p:sp>
        <p:nvSpPr>
          <p:cNvPr id="25" name="ZoneTexte 9">
            <a:extLst>
              <a:ext uri="{FF2B5EF4-FFF2-40B4-BE49-F238E27FC236}">
                <a16:creationId xmlns:a16="http://schemas.microsoft.com/office/drawing/2014/main" id="{C04BA536-5340-4F40-ABC4-69BDE6701EAB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</p:spTree>
    <p:extLst>
      <p:ext uri="{BB962C8B-B14F-4D97-AF65-F5344CB8AC3E}">
        <p14:creationId xmlns:p14="http://schemas.microsoft.com/office/powerpoint/2010/main" val="110741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811303-C8BF-418D-8888-9D72306491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757" y="6475171"/>
            <a:ext cx="548258" cy="287836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6271" y="6424371"/>
            <a:ext cx="393705" cy="3937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FBBA32-4481-4841-9E33-DD4163F3B9EA}"/>
              </a:ext>
            </a:extLst>
          </p:cNvPr>
          <p:cNvSpPr/>
          <p:nvPr userDrawn="1"/>
        </p:nvSpPr>
        <p:spPr>
          <a:xfrm>
            <a:off x="10643617" y="6402066"/>
            <a:ext cx="1571536" cy="455933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8DC5F0-C892-A44B-A79A-67A4F091B5FE}"/>
              </a:ext>
            </a:extLst>
          </p:cNvPr>
          <p:cNvSpPr txBox="1"/>
          <p:nvPr userDrawn="1"/>
        </p:nvSpPr>
        <p:spPr>
          <a:xfrm>
            <a:off x="11381818" y="6468706"/>
            <a:ext cx="694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A7EA31B-BCAB-1346-855B-ED07E070D953}" type="slidenum">
              <a:rPr lang="fr-FR" sz="1200" smtClean="0">
                <a:solidFill>
                  <a:srgbClr val="04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‹N°›</a:t>
            </a:fld>
            <a:endParaRPr lang="fr-FR" sz="1200" dirty="0">
              <a:solidFill>
                <a:srgbClr val="04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  <a:latin typeface="Eras Demi ITC" panose="020B0805030504020804" pitchFamily="34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68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A99935D-F3F4-417D-920A-1B17217ED1A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  <p:sp>
        <p:nvSpPr>
          <p:cNvPr id="18" name="ZoneTexte 9">
            <a:extLst>
              <a:ext uri="{FF2B5EF4-FFF2-40B4-BE49-F238E27FC236}">
                <a16:creationId xmlns:a16="http://schemas.microsoft.com/office/drawing/2014/main" id="{B93A35B5-9E6E-4C56-8466-A7935D98039B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</p:spTree>
    <p:extLst>
      <p:ext uri="{BB962C8B-B14F-4D97-AF65-F5344CB8AC3E}">
        <p14:creationId xmlns:p14="http://schemas.microsoft.com/office/powerpoint/2010/main" val="1537649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733371"/>
          </a:xfrm>
          <a:prstGeom prst="rect">
            <a:avLst/>
          </a:prstGeom>
        </p:spPr>
        <p:txBody>
          <a:bodyPr anchor="ctr"/>
          <a:lstStyle>
            <a:lvl1pPr>
              <a:defRPr sz="2000" b="1" i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AB263D3-1B99-4DC5-8EE6-6C6529E38D5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  <p:sp>
        <p:nvSpPr>
          <p:cNvPr id="19" name="ZoneTexte 9">
            <a:extLst>
              <a:ext uri="{FF2B5EF4-FFF2-40B4-BE49-F238E27FC236}">
                <a16:creationId xmlns:a16="http://schemas.microsoft.com/office/drawing/2014/main" id="{21363FD7-C40D-46A2-8B18-D289E5CCA1D6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</p:spTree>
    <p:extLst>
      <p:ext uri="{BB962C8B-B14F-4D97-AF65-F5344CB8AC3E}">
        <p14:creationId xmlns:p14="http://schemas.microsoft.com/office/powerpoint/2010/main" val="1320530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5B269548-2147-4C58-AF32-C17627072913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52A187-CF96-4AF2-9BB2-43089D280C7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20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202212-C93E-999D-A257-955FC9B0A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29638A-1019-7449-34D9-959C6389B8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F07F73-4AB4-9067-2577-20220A488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F50886-DFC6-1D20-252F-F7FB3D3A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23/04/2025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588FEB-9749-3514-1F8A-483A94783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801B33-B251-C231-8B6F-5F8791E3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1860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ZoneTexte 9">
            <a:extLst>
              <a:ext uri="{FF2B5EF4-FFF2-40B4-BE49-F238E27FC236}">
                <a16:creationId xmlns:a16="http://schemas.microsoft.com/office/drawing/2014/main" id="{6E5DE810-AF2F-A648-AD79-73EDFB28A270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9ABE74-EE96-4F88-BD89-2DB1F5B12B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71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ZoneTexte 9">
            <a:extLst>
              <a:ext uri="{FF2B5EF4-FFF2-40B4-BE49-F238E27FC236}">
                <a16:creationId xmlns:a16="http://schemas.microsoft.com/office/drawing/2014/main" id="{6E5DE810-AF2F-A648-AD79-73EDFB28A270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BE2EB-E7AA-46B8-AB31-D567615FDB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56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ZoneTexte 9">
            <a:extLst>
              <a:ext uri="{FF2B5EF4-FFF2-40B4-BE49-F238E27FC236}">
                <a16:creationId xmlns:a16="http://schemas.microsoft.com/office/drawing/2014/main" id="{6E5DE810-AF2F-A648-AD79-73EDFB28A270}"/>
              </a:ext>
            </a:extLst>
          </p:cNvPr>
          <p:cNvSpPr txBox="1"/>
          <p:nvPr userDrawn="1"/>
        </p:nvSpPr>
        <p:spPr>
          <a:xfrm>
            <a:off x="8544594" y="6488143"/>
            <a:ext cx="148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</a:rPr>
              <a:t>www.cyclamed.org</a:t>
            </a: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05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50" name="Connecteur droit 10">
            <a:extLst>
              <a:ext uri="{FF2B5EF4-FFF2-40B4-BE49-F238E27FC236}">
                <a16:creationId xmlns:a16="http://schemas.microsoft.com/office/drawing/2014/main" id="{A3DA29A0-177F-EE49-ABEF-896B4780B817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EEC47DDB-36EA-2F4A-80F5-8E2BAD8F458B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 26" descr="twitter_white.png">
            <a:extLst>
              <a:ext uri="{FF2B5EF4-FFF2-40B4-BE49-F238E27FC236}">
                <a16:creationId xmlns:a16="http://schemas.microsoft.com/office/drawing/2014/main" id="{4D5A258C-53E3-2641-8436-51A2BCE45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53" name="Image 27" descr="facebook_white.png">
            <a:extLst>
              <a:ext uri="{FF2B5EF4-FFF2-40B4-BE49-F238E27FC236}">
                <a16:creationId xmlns:a16="http://schemas.microsoft.com/office/drawing/2014/main" id="{7F73C8DF-CDE0-0747-8F51-B7EC538BE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AA5BD1CC-22D8-E54F-9F25-81E56A5ECC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5A3F3F2A-0741-034C-A077-AAE434059FB9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31B414C5-AC86-442C-9469-91B64AD4F566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D96F4F4-450F-4BAA-97D4-5F445639F7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4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A90B7C65-C121-4038-BEEE-A60F6DB2FEBE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72E0E16-396C-41B3-ABDE-F5D3DA683FB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8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50" name="Connecteur droit 10">
            <a:extLst>
              <a:ext uri="{FF2B5EF4-FFF2-40B4-BE49-F238E27FC236}">
                <a16:creationId xmlns:a16="http://schemas.microsoft.com/office/drawing/2014/main" id="{A3DA29A0-177F-EE49-ABEF-896B4780B817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EEC47DDB-36EA-2F4A-80F5-8E2BAD8F458B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 26" descr="twitter_white.png">
            <a:extLst>
              <a:ext uri="{FF2B5EF4-FFF2-40B4-BE49-F238E27FC236}">
                <a16:creationId xmlns:a16="http://schemas.microsoft.com/office/drawing/2014/main" id="{4D5A258C-53E3-2641-8436-51A2BCE45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53" name="Image 27" descr="facebook_white.png">
            <a:extLst>
              <a:ext uri="{FF2B5EF4-FFF2-40B4-BE49-F238E27FC236}">
                <a16:creationId xmlns:a16="http://schemas.microsoft.com/office/drawing/2014/main" id="{7F73C8DF-CDE0-0747-8F51-B7EC538BE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AA5BD1CC-22D8-E54F-9F25-81E56A5ECC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5A3F3F2A-0741-034C-A077-AAE434059FB9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58EA154A-01EC-43D6-B688-218CF6FE03D3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910A9C-1718-4C0D-A3C0-2C2B36C3B7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18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478235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ADAA4C13-F5F9-47A0-B628-E3EE3D4E44AD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2BD50C-63B0-4DD1-ABB5-96DDC4AF55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72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780995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490285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5109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3061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041" y="6424371"/>
            <a:ext cx="393705" cy="393705"/>
          </a:xfrm>
          <a:prstGeom prst="rect">
            <a:avLst/>
          </a:prstGeom>
        </p:spPr>
      </p:pic>
      <p:sp>
        <p:nvSpPr>
          <p:cNvPr id="2" name="ZoneTexte 9">
            <a:extLst>
              <a:ext uri="{FF2B5EF4-FFF2-40B4-BE49-F238E27FC236}">
                <a16:creationId xmlns:a16="http://schemas.microsoft.com/office/drawing/2014/main" id="{5B269548-2147-4C58-AF32-C17627072913}"/>
              </a:ext>
            </a:extLst>
          </p:cNvPr>
          <p:cNvSpPr txBox="1"/>
          <p:nvPr userDrawn="1"/>
        </p:nvSpPr>
        <p:spPr>
          <a:xfrm>
            <a:off x="8082957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A60A9F5-D14A-506F-22F9-9A85A9000A6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628" y="6430614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94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s-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;p13">
            <a:extLst>
              <a:ext uri="{FF2B5EF4-FFF2-40B4-BE49-F238E27FC236}">
                <a16:creationId xmlns:a16="http://schemas.microsoft.com/office/drawing/2014/main" id="{FCF774A3-C377-54AF-47D8-47AB8EE7E302}"/>
              </a:ext>
            </a:extLst>
          </p:cNvPr>
          <p:cNvSpPr/>
          <p:nvPr userDrawn="1"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5;p13">
            <a:extLst>
              <a:ext uri="{FF2B5EF4-FFF2-40B4-BE49-F238E27FC236}">
                <a16:creationId xmlns:a16="http://schemas.microsoft.com/office/drawing/2014/main" id="{5A104252-2955-8911-29F9-01414E5000E6}"/>
              </a:ext>
            </a:extLst>
          </p:cNvPr>
          <p:cNvSpPr/>
          <p:nvPr userDrawn="1"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Google Shape;57;p13">
            <a:extLst>
              <a:ext uri="{FF2B5EF4-FFF2-40B4-BE49-F238E27FC236}">
                <a16:creationId xmlns:a16="http://schemas.microsoft.com/office/drawing/2014/main" id="{8FE61722-50A0-2A11-71E2-5127FC03708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68591" y="1049865"/>
            <a:ext cx="4854800" cy="19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2;p14">
            <a:extLst>
              <a:ext uri="{FF2B5EF4-FFF2-40B4-BE49-F238E27FC236}">
                <a16:creationId xmlns:a16="http://schemas.microsoft.com/office/drawing/2014/main" id="{CFE0A08D-6F4F-1414-5120-37B8F7A73A2D}"/>
              </a:ext>
            </a:extLst>
          </p:cNvPr>
          <p:cNvSpPr/>
          <p:nvPr userDrawn="1"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63;p14">
            <a:extLst>
              <a:ext uri="{FF2B5EF4-FFF2-40B4-BE49-F238E27FC236}">
                <a16:creationId xmlns:a16="http://schemas.microsoft.com/office/drawing/2014/main" id="{6311322B-AFEE-FAE1-8971-AD8B39FA10A6}"/>
              </a:ext>
            </a:extLst>
          </p:cNvPr>
          <p:cNvSpPr/>
          <p:nvPr userDrawn="1"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9" name="Google Shape;64;p14">
            <a:extLst>
              <a:ext uri="{FF2B5EF4-FFF2-40B4-BE49-F238E27FC236}">
                <a16:creationId xmlns:a16="http://schemas.microsoft.com/office/drawing/2014/main" id="{96F93E50-0B2C-9EA4-649E-3CA34DF7BCB2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81199" y="1196467"/>
            <a:ext cx="3847135" cy="153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426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1;p15">
            <a:extLst>
              <a:ext uri="{FF2B5EF4-FFF2-40B4-BE49-F238E27FC236}">
                <a16:creationId xmlns:a16="http://schemas.microsoft.com/office/drawing/2014/main" id="{27AAC30E-4961-3A41-8C03-8960495A0F64}"/>
              </a:ext>
            </a:extLst>
          </p:cNvPr>
          <p:cNvSpPr/>
          <p:nvPr userDrawn="1"/>
        </p:nvSpPr>
        <p:spPr>
          <a:xfrm>
            <a:off x="0" y="6430500"/>
            <a:ext cx="12192000" cy="436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" name="Google Shape;72;p15">
            <a:extLst>
              <a:ext uri="{FF2B5EF4-FFF2-40B4-BE49-F238E27FC236}">
                <a16:creationId xmlns:a16="http://schemas.microsoft.com/office/drawing/2014/main" id="{09E901A8-063C-FE42-95E8-5F22A0B41ED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3;p15">
            <a:extLst>
              <a:ext uri="{FF2B5EF4-FFF2-40B4-BE49-F238E27FC236}">
                <a16:creationId xmlns:a16="http://schemas.microsoft.com/office/drawing/2014/main" id="{131ABFFA-FF56-7845-82B8-82D0942E1DB8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9912" y="6258841"/>
            <a:ext cx="1194329" cy="4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5;p15">
            <a:extLst>
              <a:ext uri="{FF2B5EF4-FFF2-40B4-BE49-F238E27FC236}">
                <a16:creationId xmlns:a16="http://schemas.microsoft.com/office/drawing/2014/main" id="{A3E23C1B-17C2-AD4B-8C79-FC13BFB4302A}"/>
              </a:ext>
            </a:extLst>
          </p:cNvPr>
          <p:cNvSpPr/>
          <p:nvPr userDrawn="1"/>
        </p:nvSpPr>
        <p:spPr>
          <a:xfrm>
            <a:off x="368633" y="309833"/>
            <a:ext cx="10032800" cy="479200"/>
          </a:xfrm>
          <a:prstGeom prst="roundRect">
            <a:avLst>
              <a:gd name="adj" fmla="val 50000"/>
            </a:avLst>
          </a:prstGeom>
          <a:solidFill>
            <a:srgbClr val="76B82A"/>
          </a:solidFill>
          <a:ln w="19050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2" name="Google Shape;76;p15">
            <a:extLst>
              <a:ext uri="{FF2B5EF4-FFF2-40B4-BE49-F238E27FC236}">
                <a16:creationId xmlns:a16="http://schemas.microsoft.com/office/drawing/2014/main" id="{653CEF89-08C5-BE44-A987-A3C3AEA4E547}"/>
              </a:ext>
            </a:extLst>
          </p:cNvPr>
          <p:cNvSpPr/>
          <p:nvPr userDrawn="1"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497113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EDACF1-CD52-0268-B24C-8607B2084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BF180C-F180-DBB9-91F8-1EA2EBF64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131E7F-BE27-3EB9-4A21-139973AED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894E5C2-1F56-F56E-ABB4-58EA51EB6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C8A210C-02D0-3161-A4B3-76FAB7C72A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24C76E1-F616-1BAD-6B2F-5B683FEEB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23/04/2025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E8328E-F7FC-20DE-830C-4A235CFE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1F61E75-C1C2-01D4-98FB-184BBC77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484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ABD0AF-E631-B6A2-FA62-136D7D4B8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FC00FB8-97DD-FC7D-26D4-7AAE08A8C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23/04/2025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06E503E-E805-F5E2-15C1-6F484AFD0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171C84-DDC1-2812-A1D4-499638E5D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52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DCB03D1-944D-B7FB-D772-9E3F27B1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23/04/2025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8BECCC1-150E-2E75-47F5-E7008A2CD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B64A78-F862-2758-0E76-0989974B8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830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8B2CA0-AE5C-D638-828D-B10704D3A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48F2CE-35F1-24AB-79DF-D701FFF48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E0290BA-DFB6-5923-CC91-3AD1AB988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8367B3-111A-08A8-E0D5-4D64DEB9C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23/04/2025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858DD1-4394-1DE3-51F1-B408150A5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B31E277-35F9-A2B4-DC73-EC6EA520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937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6B4B30-0546-1CDF-68FF-572B56E45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9B65CC0-60BA-F338-37F6-D29D40B3F5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AA0812-AD4E-DCFE-7DE3-A59F3C3CF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FBBB36-B249-18B6-456A-56C5D730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23/04/2025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637BA8-FA0C-7FEF-AB46-549238D0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799A74-849B-07EA-C9C9-D86311F5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366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06778A-BFDF-D6CA-163B-172DA55F2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CDF655-B86E-7871-3877-B0C7013AB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6B744D-78B2-2145-7E15-B3B426B285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2DDBCF-EEA3-4CBB-BA5D-6A7EC5452DCC}" type="datetimeFigureOut">
              <a:rPr lang="fr-FR" smtClean="0"/>
              <a:t>23/04/2025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59CD63-8857-5CC9-4A2D-9EAFE6877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C50970-6EE7-ABC2-A813-7683D4D81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332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BEA0FA-367B-4649-9640-090FF8CE3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4" r:id="rId19"/>
    <p:sldLayoutId id="2147483685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  <p:sldLayoutId id="2147483696" r:id="rId29"/>
    <p:sldLayoutId id="2147483697" r:id="rId30"/>
    <p:sldLayoutId id="2147483701" r:id="rId31"/>
    <p:sldLayoutId id="2147483704" r:id="rId32"/>
    <p:sldLayoutId id="2147483707" r:id="rId33"/>
    <p:sldLayoutId id="2147483710" r:id="rId34"/>
    <p:sldLayoutId id="2147483711" r:id="rId35"/>
    <p:sldLayoutId id="2147483713" r:id="rId36"/>
    <p:sldLayoutId id="2147483863" r:id="rId37"/>
    <p:sldLayoutId id="2147483864" r:id="rId3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1.png"/><Relationship Id="rId5" Type="http://schemas.openxmlformats.org/officeDocument/2006/relationships/image" Target="../media/image28.gi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nadine.chaya@cyclamed.or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9.xml"/><Relationship Id="rId4" Type="http://schemas.openxmlformats.org/officeDocument/2006/relationships/hyperlink" Target="mailto:benedicte.nierat@cyclamed.org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7.jp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14">
            <a:extLst>
              <a:ext uri="{FF2B5EF4-FFF2-40B4-BE49-F238E27FC236}">
                <a16:creationId xmlns:a16="http://schemas.microsoft.com/office/drawing/2014/main" id="{4117E5A2-E72A-9922-1EA9-844DD5AC7D2E}"/>
              </a:ext>
            </a:extLst>
          </p:cNvPr>
          <p:cNvSpPr txBox="1"/>
          <p:nvPr/>
        </p:nvSpPr>
        <p:spPr>
          <a:xfrm>
            <a:off x="2920399" y="2718199"/>
            <a:ext cx="6874049" cy="2287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fr-FR" sz="6600" dirty="0"/>
              <a:t> </a:t>
            </a:r>
            <a:r>
              <a:rPr lang="fr-FR" sz="3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Présentation </a:t>
            </a:r>
            <a:r>
              <a:rPr lang="fr-FR" sz="32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Cyclamed</a:t>
            </a:r>
            <a:endParaRPr lang="fr-FR" sz="32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lang="fr-FR" sz="32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fr-FR" sz="32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Speedmeeting</a:t>
            </a:r>
            <a:r>
              <a:rPr lang="fr-FR" sz="3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32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Rudologia</a:t>
            </a:r>
            <a:r>
              <a:rPr lang="fr-FR" sz="3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à Rouen</a:t>
            </a:r>
            <a:br>
              <a:rPr lang="fr-FR" sz="3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fr-FR" sz="32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lang="fr-FR" sz="18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fr-FR" b="1" kern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24/04/2025 </a:t>
            </a:r>
            <a:endParaRPr sz="1867" b="1" kern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37434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14">
            <a:extLst>
              <a:ext uri="{FF2B5EF4-FFF2-40B4-BE49-F238E27FC236}">
                <a16:creationId xmlns:a16="http://schemas.microsoft.com/office/drawing/2014/main" id="{4117E5A2-E72A-9922-1EA9-844DD5AC7D2E}"/>
              </a:ext>
            </a:extLst>
          </p:cNvPr>
          <p:cNvSpPr txBox="1"/>
          <p:nvPr/>
        </p:nvSpPr>
        <p:spPr>
          <a:xfrm>
            <a:off x="901001" y="3188847"/>
            <a:ext cx="10389995" cy="14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Et les déchets issus de médicaments des professionnels ?</a:t>
            </a:r>
          </a:p>
        </p:txBody>
      </p:sp>
      <p:pic>
        <p:nvPicPr>
          <p:cNvPr id="4" name="Image 3" descr="Une image contenant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01ABF37-AEAE-798B-2F53-D49FFB4B1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887" y="4186146"/>
            <a:ext cx="2518225" cy="230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02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6430500"/>
            <a:ext cx="12192000" cy="436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9913" y="6258841"/>
            <a:ext cx="1194329" cy="4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/>
          <p:nvPr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985502C-E0AA-DE42-E58E-080324F058A3}"/>
              </a:ext>
            </a:extLst>
          </p:cNvPr>
          <p:cNvSpPr txBox="1">
            <a:spLocks/>
          </p:cNvSpPr>
          <p:nvPr/>
        </p:nvSpPr>
        <p:spPr>
          <a:xfrm>
            <a:off x="1035433" y="319582"/>
            <a:ext cx="11100816" cy="10027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D30D5E5-3598-D49B-012F-DE97575DD21D}"/>
              </a:ext>
            </a:extLst>
          </p:cNvPr>
          <p:cNvSpPr txBox="1">
            <a:spLocks/>
          </p:cNvSpPr>
          <p:nvPr/>
        </p:nvSpPr>
        <p:spPr>
          <a:xfrm>
            <a:off x="907439" y="318797"/>
            <a:ext cx="7830321" cy="5061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Réponse</a:t>
            </a:r>
          </a:p>
        </p:txBody>
      </p: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F59A28A2-3D66-4347-0C7E-9BADE4859983}"/>
              </a:ext>
            </a:extLst>
          </p:cNvPr>
          <p:cNvSpPr txBox="1">
            <a:spLocks/>
          </p:cNvSpPr>
          <p:nvPr/>
        </p:nvSpPr>
        <p:spPr>
          <a:xfrm>
            <a:off x="-14146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69AAB79-CDF8-10A6-FCD7-A851F2A50A77}"/>
              </a:ext>
            </a:extLst>
          </p:cNvPr>
          <p:cNvGrpSpPr/>
          <p:nvPr/>
        </p:nvGrpSpPr>
        <p:grpSpPr>
          <a:xfrm>
            <a:off x="51467" y="824990"/>
            <a:ext cx="11398494" cy="4441327"/>
            <a:chOff x="18288" y="818229"/>
            <a:chExt cx="11398494" cy="4441327"/>
          </a:xfrm>
        </p:grpSpPr>
        <p:pic>
          <p:nvPicPr>
            <p:cNvPr id="13" name="Picture 2" descr="No Emoji GIF - No Emoji - Discover &amp; Share GIFs | Funny emoticons,  Emoticons emojis, Funny emoji">
              <a:extLst>
                <a:ext uri="{FF2B5EF4-FFF2-40B4-BE49-F238E27FC236}">
                  <a16:creationId xmlns:a16="http://schemas.microsoft.com/office/drawing/2014/main" id="{E4429AE2-79E4-2745-43DD-2DBADCC41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" y="2361042"/>
              <a:ext cx="2371725" cy="2371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37E8F26F-712F-2CF7-77B0-35A83F4198ED}"/>
                </a:ext>
              </a:extLst>
            </p:cNvPr>
            <p:cNvGrpSpPr/>
            <p:nvPr/>
          </p:nvGrpSpPr>
          <p:grpSpPr>
            <a:xfrm>
              <a:off x="1519570" y="818229"/>
              <a:ext cx="9897212" cy="4441327"/>
              <a:chOff x="6374467" y="1233350"/>
              <a:chExt cx="10737598" cy="4441327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94737EF-001A-584F-D804-C1F623158B62}"/>
                  </a:ext>
                </a:extLst>
              </p:cNvPr>
              <p:cNvSpPr txBox="1"/>
              <p:nvPr/>
            </p:nvSpPr>
            <p:spPr>
              <a:xfrm>
                <a:off x="6374467" y="1673582"/>
                <a:ext cx="10118494" cy="4001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Les médicaments </a:t>
                </a:r>
                <a:r>
                  <a:rPr lang="fr-FR" sz="1600" b="1" dirty="0">
                    <a:solidFill>
                      <a:srgbClr val="8E9192">
                        <a:lumMod val="50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périmés ou non utilisés 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produits par  les professionnels de santé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ne rentrent pas dans le dispositif Cyclamed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. Ils sont considérés comme </a:t>
                </a:r>
                <a:r>
                  <a:rPr kumimoji="0" lang="fr-FR" sz="16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des déchets industriels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Les 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hôpitaux / PUI 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Les 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officines de pharmacie</a:t>
                </a: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Les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grossistes-répartiteurs</a:t>
                </a: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Les 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industriels du médicament</a:t>
                </a: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EE7B23EB-FA71-0CF1-EF03-E2171815AF3E}"/>
                  </a:ext>
                </a:extLst>
              </p:cNvPr>
              <p:cNvSpPr txBox="1"/>
              <p:nvPr/>
            </p:nvSpPr>
            <p:spPr>
              <a:xfrm>
                <a:off x="6374468" y="1233350"/>
                <a:ext cx="1073759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22F3612-161F-A976-497F-E927F00F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30408" y="2241748"/>
              <a:ext cx="3047826" cy="2112151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0F5517BB-BAEC-CA6E-10B3-268FB5AA9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251155"/>
            <a:ext cx="2167240" cy="1800477"/>
          </a:xfrm>
          <a:prstGeom prst="rect">
            <a:avLst/>
          </a:prstGeom>
        </p:spPr>
      </p:pic>
      <p:sp>
        <p:nvSpPr>
          <p:cNvPr id="2" name="Google Shape;78;p15">
            <a:extLst>
              <a:ext uri="{FF2B5EF4-FFF2-40B4-BE49-F238E27FC236}">
                <a16:creationId xmlns:a16="http://schemas.microsoft.com/office/drawing/2014/main" id="{8EE46DF4-2518-C0BA-7075-BA2714A3B0A0}"/>
              </a:ext>
            </a:extLst>
          </p:cNvPr>
          <p:cNvSpPr txBox="1"/>
          <p:nvPr/>
        </p:nvSpPr>
        <p:spPr>
          <a:xfrm>
            <a:off x="123667" y="185617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68263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14">
            <a:extLst>
              <a:ext uri="{FF2B5EF4-FFF2-40B4-BE49-F238E27FC236}">
                <a16:creationId xmlns:a16="http://schemas.microsoft.com/office/drawing/2014/main" id="{4117E5A2-E72A-9922-1EA9-844DD5AC7D2E}"/>
              </a:ext>
            </a:extLst>
          </p:cNvPr>
          <p:cNvSpPr txBox="1"/>
          <p:nvPr/>
        </p:nvSpPr>
        <p:spPr>
          <a:xfrm>
            <a:off x="3082564" y="3246124"/>
            <a:ext cx="6189035" cy="1241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00B050"/>
                </a:solidFill>
                <a:latin typeface="Open Sans"/>
                <a:ea typeface="Open Sans"/>
                <a:cs typeface="Open Sans"/>
              </a:rPr>
              <a:t>Le</a:t>
            </a:r>
            <a:r>
              <a:rPr lang="fr-FR" sz="3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2400" b="1" dirty="0">
                <a:solidFill>
                  <a:srgbClr val="00B050"/>
                </a:solidFill>
                <a:latin typeface="Open Sans"/>
                <a:ea typeface="Open Sans"/>
                <a:cs typeface="Open Sans"/>
              </a:rPr>
              <a:t>circuit CYCLAMED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4BC97D-CB49-3C0D-AEC1-4093174BA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251" y="3956924"/>
            <a:ext cx="3531498" cy="235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00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9CC5BB1-6A8C-ACEA-CE75-BA0F791EB7A4}"/>
              </a:ext>
            </a:extLst>
          </p:cNvPr>
          <p:cNvSpPr txBox="1">
            <a:spLocks/>
          </p:cNvSpPr>
          <p:nvPr/>
        </p:nvSpPr>
        <p:spPr>
          <a:xfrm>
            <a:off x="570368" y="1312893"/>
            <a:ext cx="3892990" cy="271589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UNE CHAINE DE RETOUR OPTIMISEE DEPUIS PLUS DE 30 ANS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CFFD4D-E085-6A3A-4959-453F2305070A}"/>
              </a:ext>
            </a:extLst>
          </p:cNvPr>
          <p:cNvSpPr txBox="1"/>
          <p:nvPr/>
        </p:nvSpPr>
        <p:spPr>
          <a:xfrm>
            <a:off x="9828179" y="3663148"/>
            <a:ext cx="2363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bilan carbone neutre dans les tournées quotidiennes de livraison de médicaments des grossistes-répartiteurs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14795B3-FF63-D4AF-A5E9-6E4B297E4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645" y="93306"/>
            <a:ext cx="3454313" cy="6764694"/>
          </a:xfrm>
          <a:prstGeom prst="rect">
            <a:avLst/>
          </a:prstGeom>
        </p:spPr>
      </p:pic>
      <p:sp>
        <p:nvSpPr>
          <p:cNvPr id="2" name="Google Shape;78;p15">
            <a:extLst>
              <a:ext uri="{FF2B5EF4-FFF2-40B4-BE49-F238E27FC236}">
                <a16:creationId xmlns:a16="http://schemas.microsoft.com/office/drawing/2014/main" id="{37A22E9B-8390-BF23-C880-2DE56E8DFD14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E312C416-B208-6A10-B2D6-518E289E16CD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1867" kern="0" dirty="0">
                <a:solidFill>
                  <a:srgbClr val="7DBC35"/>
                </a:solidFill>
              </a:rPr>
              <a:t>13</a:t>
            </a:r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5307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A84644-497E-A129-6B4F-C584E5AA5D0D}"/>
              </a:ext>
            </a:extLst>
          </p:cNvPr>
          <p:cNvSpPr txBox="1">
            <a:spLocks/>
          </p:cNvSpPr>
          <p:nvPr/>
        </p:nvSpPr>
        <p:spPr>
          <a:xfrm>
            <a:off x="974117" y="396479"/>
            <a:ext cx="11100816" cy="6513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Valorisation énergétique : Production d’énergie électrique / chauffage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8CAEF3-C62C-C468-5AD7-890A73A45CD0}"/>
              </a:ext>
            </a:extLst>
          </p:cNvPr>
          <p:cNvSpPr txBox="1"/>
          <p:nvPr/>
        </p:nvSpPr>
        <p:spPr>
          <a:xfrm>
            <a:off x="2749160" y="5838789"/>
            <a:ext cx="7057506" cy="51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nviron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7500 habitants*, chauffés et éclairés pendant 1 an par les MNU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498523-78FB-26D9-1300-EC82E759DF9C}"/>
              </a:ext>
            </a:extLst>
          </p:cNvPr>
          <p:cNvSpPr txBox="1"/>
          <p:nvPr/>
        </p:nvSpPr>
        <p:spPr>
          <a:xfrm>
            <a:off x="906239" y="6877875"/>
            <a:ext cx="2472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*1 foyer = environ 2,5 personnes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D692C78-4700-C9DF-E227-71459CC5355F}"/>
              </a:ext>
            </a:extLst>
          </p:cNvPr>
          <p:cNvSpPr txBox="1"/>
          <p:nvPr/>
        </p:nvSpPr>
        <p:spPr>
          <a:xfrm>
            <a:off x="7792742" y="1464207"/>
            <a:ext cx="3435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Verneuil-sur-Avre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Google Shape;78;p15">
            <a:extLst>
              <a:ext uri="{FF2B5EF4-FFF2-40B4-BE49-F238E27FC236}">
                <a16:creationId xmlns:a16="http://schemas.microsoft.com/office/drawing/2014/main" id="{751E5528-74FA-7754-9C88-3BEFD4C9C7DE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2680E5A-5A10-71E7-C0B7-6DD096CC4394}"/>
              </a:ext>
            </a:extLst>
          </p:cNvPr>
          <p:cNvSpPr txBox="1"/>
          <p:nvPr/>
        </p:nvSpPr>
        <p:spPr>
          <a:xfrm>
            <a:off x="1771954" y="1500133"/>
            <a:ext cx="3435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Honfleur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199FEA62-0891-AA46-FDC4-2F676CF0B09C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1867" kern="0" dirty="0">
                <a:solidFill>
                  <a:srgbClr val="7DBC35"/>
                </a:solidFill>
              </a:rPr>
              <a:t>14</a:t>
            </a:r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2BB585C-9913-1E8A-47E9-252EDE54F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677" y="2263734"/>
            <a:ext cx="4881672" cy="3314614"/>
          </a:xfrm>
          <a:prstGeom prst="rect">
            <a:avLst/>
          </a:prstGeom>
          <a:ln w="1905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1F952D-96F2-8F76-6146-9BC8C3C42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93" y="2261979"/>
            <a:ext cx="5617624" cy="3314614"/>
          </a:xfrm>
          <a:prstGeom prst="rect">
            <a:avLst/>
          </a:prstGeom>
          <a:ln w="1905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60060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391E7D0-2482-D41A-E473-F52BDC5222A8}"/>
              </a:ext>
            </a:extLst>
          </p:cNvPr>
          <p:cNvSpPr txBox="1"/>
          <p:nvPr/>
        </p:nvSpPr>
        <p:spPr>
          <a:xfrm>
            <a:off x="0" y="3214762"/>
            <a:ext cx="12192000" cy="1141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Ventes de médicaments</a:t>
            </a:r>
          </a:p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et population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2AAB18-2EBA-4000-8BBB-3AA81D44C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004" y="4736592"/>
            <a:ext cx="2717991" cy="181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2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DE31DE5-14CD-9343-CA17-CD0BA15708FD}"/>
              </a:ext>
            </a:extLst>
          </p:cNvPr>
          <p:cNvSpPr txBox="1"/>
          <p:nvPr/>
        </p:nvSpPr>
        <p:spPr>
          <a:xfrm>
            <a:off x="894788" y="348661"/>
            <a:ext cx="87535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Ventes de médicaments et  population française</a:t>
            </a:r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EA9FAA34-CFBA-0D5E-DAC2-C7ABF179A07E}"/>
              </a:ext>
            </a:extLst>
          </p:cNvPr>
          <p:cNvSpPr txBox="1">
            <a:spLocks/>
          </p:cNvSpPr>
          <p:nvPr/>
        </p:nvSpPr>
        <p:spPr>
          <a:xfrm>
            <a:off x="-14146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2A76DB26-65DE-4A69-AEB0-902F8F65EEA2}"/>
              </a:ext>
            </a:extLst>
          </p:cNvPr>
          <p:cNvGraphicFramePr/>
          <p:nvPr/>
        </p:nvGraphicFramePr>
        <p:xfrm>
          <a:off x="1812036" y="1243584"/>
          <a:ext cx="8567928" cy="4807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Google Shape;78;p15">
            <a:extLst>
              <a:ext uri="{FF2B5EF4-FFF2-40B4-BE49-F238E27FC236}">
                <a16:creationId xmlns:a16="http://schemas.microsoft.com/office/drawing/2014/main" id="{61EEF838-10AB-232F-6A9A-1F3410D4301B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96897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82082-FE1C-9932-4FA9-43E568142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CF6CC39-087E-4A0A-39B9-66C2E980D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3645534"/>
            <a:ext cx="428625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8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391E7D0-2482-D41A-E473-F52BDC5222A8}"/>
              </a:ext>
            </a:extLst>
          </p:cNvPr>
          <p:cNvSpPr txBox="1"/>
          <p:nvPr/>
        </p:nvSpPr>
        <p:spPr>
          <a:xfrm>
            <a:off x="2528380" y="3400048"/>
            <a:ext cx="7135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Collecte CYCLAMED 2023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A30287D-CE72-95B5-ED96-9C04AD456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292" y="4182699"/>
            <a:ext cx="2185415" cy="256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58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78;p15">
            <a:extLst>
              <a:ext uri="{FF2B5EF4-FFF2-40B4-BE49-F238E27FC236}">
                <a16:creationId xmlns:a16="http://schemas.microsoft.com/office/drawing/2014/main" id="{9973445B-0E72-AC6C-F2B0-474CCCDC7F9F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5E4D083-1C02-4919-59E0-7B3F30B5CFBD}"/>
              </a:ext>
            </a:extLst>
          </p:cNvPr>
          <p:cNvSpPr txBox="1">
            <a:spLocks/>
          </p:cNvSpPr>
          <p:nvPr/>
        </p:nvSpPr>
        <p:spPr>
          <a:xfrm>
            <a:off x="965180" y="309241"/>
            <a:ext cx="11693748" cy="4381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collecte 2023 des MNU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382149-2511-914F-2C78-37F615CE4165}"/>
              </a:ext>
            </a:extLst>
          </p:cNvPr>
          <p:cNvSpPr txBox="1"/>
          <p:nvPr/>
        </p:nvSpPr>
        <p:spPr>
          <a:xfrm>
            <a:off x="8198676" y="1370532"/>
            <a:ext cx="3286772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Collecte des MNU / habitant (nbre de boîtes)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050" b="1" dirty="0">
              <a:solidFill>
                <a:srgbClr val="00206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050" b="1" dirty="0">
              <a:solidFill>
                <a:srgbClr val="00206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Nombre de boites vendues / habitant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5173878-4E60-20A1-4595-9CD100B45A08}"/>
              </a:ext>
            </a:extLst>
          </p:cNvPr>
          <p:cNvGrpSpPr/>
          <p:nvPr/>
        </p:nvGrpSpPr>
        <p:grpSpPr>
          <a:xfrm>
            <a:off x="1355171" y="1158820"/>
            <a:ext cx="5207757" cy="5172708"/>
            <a:chOff x="0" y="0"/>
            <a:chExt cx="5207757" cy="517270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CD25542-4F4C-6B30-0AED-8BE1ADC9D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0" y="0"/>
              <a:ext cx="5145340" cy="51727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ZoneTexte 10">
              <a:extLst>
                <a:ext uri="{FF2B5EF4-FFF2-40B4-BE49-F238E27FC236}">
                  <a16:creationId xmlns:a16="http://schemas.microsoft.com/office/drawing/2014/main" id="{3F367F74-3547-D708-987C-CE0BFB435285}"/>
                </a:ext>
              </a:extLst>
            </p:cNvPr>
            <p:cNvSpPr txBox="1"/>
            <p:nvPr/>
          </p:nvSpPr>
          <p:spPr>
            <a:xfrm>
              <a:off x="3427940" y="2399252"/>
              <a:ext cx="7572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2,56</a:t>
              </a:r>
            </a:p>
          </p:txBody>
        </p:sp>
        <p:sp>
          <p:nvSpPr>
            <p:cNvPr id="10" name="ZoneTexte 11">
              <a:extLst>
                <a:ext uri="{FF2B5EF4-FFF2-40B4-BE49-F238E27FC236}">
                  <a16:creationId xmlns:a16="http://schemas.microsoft.com/office/drawing/2014/main" id="{D558547A-71BC-1B62-698B-D71715D9AA79}"/>
                </a:ext>
              </a:extLst>
            </p:cNvPr>
            <p:cNvSpPr txBox="1"/>
            <p:nvPr/>
          </p:nvSpPr>
          <p:spPr>
            <a:xfrm>
              <a:off x="3383694" y="3364504"/>
              <a:ext cx="5048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1,81</a:t>
              </a:r>
            </a:p>
          </p:txBody>
        </p:sp>
        <p:sp>
          <p:nvSpPr>
            <p:cNvPr id="11" name="ZoneTexte 12">
              <a:extLst>
                <a:ext uri="{FF2B5EF4-FFF2-40B4-BE49-F238E27FC236}">
                  <a16:creationId xmlns:a16="http://schemas.microsoft.com/office/drawing/2014/main" id="{C4509BDE-BC25-B5BD-7788-7A7C876EA808}"/>
                </a:ext>
              </a:extLst>
            </p:cNvPr>
            <p:cNvSpPr txBox="1"/>
            <p:nvPr/>
          </p:nvSpPr>
          <p:spPr>
            <a:xfrm>
              <a:off x="2320257" y="4378589"/>
              <a:ext cx="5048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2,21</a:t>
              </a:r>
            </a:p>
          </p:txBody>
        </p:sp>
        <p:sp>
          <p:nvSpPr>
            <p:cNvPr id="12" name="ZoneTexte 13">
              <a:extLst>
                <a:ext uri="{FF2B5EF4-FFF2-40B4-BE49-F238E27FC236}">
                  <a16:creationId xmlns:a16="http://schemas.microsoft.com/office/drawing/2014/main" id="{C1B8DA87-BA9F-881A-EA69-68885AB1A8DC}"/>
                </a:ext>
              </a:extLst>
            </p:cNvPr>
            <p:cNvSpPr txBox="1"/>
            <p:nvPr/>
          </p:nvSpPr>
          <p:spPr>
            <a:xfrm>
              <a:off x="3947618" y="4282915"/>
              <a:ext cx="5048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2,33</a:t>
              </a:r>
            </a:p>
          </p:txBody>
        </p:sp>
        <p:sp>
          <p:nvSpPr>
            <p:cNvPr id="13" name="ZoneTexte 14">
              <a:extLst>
                <a:ext uri="{FF2B5EF4-FFF2-40B4-BE49-F238E27FC236}">
                  <a16:creationId xmlns:a16="http://schemas.microsoft.com/office/drawing/2014/main" id="{995D77A7-E2C3-E76B-F0C6-DA131AF56A4E}"/>
                </a:ext>
              </a:extLst>
            </p:cNvPr>
            <p:cNvSpPr txBox="1"/>
            <p:nvPr/>
          </p:nvSpPr>
          <p:spPr>
            <a:xfrm>
              <a:off x="4702932" y="4656069"/>
              <a:ext cx="5048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2,15</a:t>
              </a:r>
            </a:p>
          </p:txBody>
        </p:sp>
        <p:sp>
          <p:nvSpPr>
            <p:cNvPr id="14" name="ZoneTexte 15">
              <a:extLst>
                <a:ext uri="{FF2B5EF4-FFF2-40B4-BE49-F238E27FC236}">
                  <a16:creationId xmlns:a16="http://schemas.microsoft.com/office/drawing/2014/main" id="{6F7B5333-0657-0445-AA39-3231A68EDFD8}"/>
                </a:ext>
              </a:extLst>
            </p:cNvPr>
            <p:cNvSpPr txBox="1"/>
            <p:nvPr/>
          </p:nvSpPr>
          <p:spPr>
            <a:xfrm>
              <a:off x="1553768" y="3302540"/>
              <a:ext cx="6982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2,21</a:t>
              </a:r>
            </a:p>
          </p:txBody>
        </p:sp>
        <p:sp>
          <p:nvSpPr>
            <p:cNvPr id="15" name="ZoneTexte 16">
              <a:extLst>
                <a:ext uri="{FF2B5EF4-FFF2-40B4-BE49-F238E27FC236}">
                  <a16:creationId xmlns:a16="http://schemas.microsoft.com/office/drawing/2014/main" id="{344DCA5E-AD06-23C9-E662-1E755CF88BF1}"/>
                </a:ext>
              </a:extLst>
            </p:cNvPr>
            <p:cNvSpPr txBox="1"/>
            <p:nvPr/>
          </p:nvSpPr>
          <p:spPr>
            <a:xfrm>
              <a:off x="2153029" y="2133519"/>
              <a:ext cx="7572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2,34</a:t>
              </a:r>
            </a:p>
          </p:txBody>
        </p:sp>
        <p:sp>
          <p:nvSpPr>
            <p:cNvPr id="16" name="ZoneTexte 17">
              <a:extLst>
                <a:ext uri="{FF2B5EF4-FFF2-40B4-BE49-F238E27FC236}">
                  <a16:creationId xmlns:a16="http://schemas.microsoft.com/office/drawing/2014/main" id="{A219D363-ED24-0B43-08AB-C679C862497E}"/>
                </a:ext>
              </a:extLst>
            </p:cNvPr>
            <p:cNvSpPr txBox="1"/>
            <p:nvPr/>
          </p:nvSpPr>
          <p:spPr>
            <a:xfrm>
              <a:off x="1117223" y="2052251"/>
              <a:ext cx="5048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2,35</a:t>
              </a:r>
            </a:p>
          </p:txBody>
        </p:sp>
        <p:sp>
          <p:nvSpPr>
            <p:cNvPr id="17" name="ZoneTexte 18">
              <a:extLst>
                <a:ext uri="{FF2B5EF4-FFF2-40B4-BE49-F238E27FC236}">
                  <a16:creationId xmlns:a16="http://schemas.microsoft.com/office/drawing/2014/main" id="{2B636C95-5BC5-D187-1A12-11339932C0DD}"/>
                </a:ext>
              </a:extLst>
            </p:cNvPr>
            <p:cNvSpPr txBox="1"/>
            <p:nvPr/>
          </p:nvSpPr>
          <p:spPr>
            <a:xfrm>
              <a:off x="633286" y="1566726"/>
              <a:ext cx="5048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2,04</a:t>
              </a:r>
            </a:p>
          </p:txBody>
        </p:sp>
        <p:sp>
          <p:nvSpPr>
            <p:cNvPr id="18" name="ZoneTexte 19">
              <a:extLst>
                <a:ext uri="{FF2B5EF4-FFF2-40B4-BE49-F238E27FC236}">
                  <a16:creationId xmlns:a16="http://schemas.microsoft.com/office/drawing/2014/main" id="{6CC98EBB-5056-FA2F-CE3B-30096169DC93}"/>
                </a:ext>
              </a:extLst>
            </p:cNvPr>
            <p:cNvSpPr txBox="1"/>
            <p:nvPr/>
          </p:nvSpPr>
          <p:spPr>
            <a:xfrm>
              <a:off x="2067845" y="813152"/>
              <a:ext cx="5048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2,27</a:t>
              </a:r>
            </a:p>
          </p:txBody>
        </p:sp>
        <p:sp>
          <p:nvSpPr>
            <p:cNvPr id="19" name="ZoneTexte 20">
              <a:extLst>
                <a:ext uri="{FF2B5EF4-FFF2-40B4-BE49-F238E27FC236}">
                  <a16:creationId xmlns:a16="http://schemas.microsoft.com/office/drawing/2014/main" id="{569E5F56-36A6-D3F1-32E6-18D72B963493}"/>
                </a:ext>
              </a:extLst>
            </p:cNvPr>
            <p:cNvSpPr txBox="1"/>
            <p:nvPr/>
          </p:nvSpPr>
          <p:spPr>
            <a:xfrm>
              <a:off x="2753607" y="822676"/>
              <a:ext cx="5048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2,64</a:t>
              </a:r>
            </a:p>
          </p:txBody>
        </p:sp>
        <p:sp>
          <p:nvSpPr>
            <p:cNvPr id="20" name="ZoneTexte 21">
              <a:extLst>
                <a:ext uri="{FF2B5EF4-FFF2-40B4-BE49-F238E27FC236}">
                  <a16:creationId xmlns:a16="http://schemas.microsoft.com/office/drawing/2014/main" id="{7594AAA8-3666-9B60-5CB3-D2620F1F4B47}"/>
                </a:ext>
              </a:extLst>
            </p:cNvPr>
            <p:cNvSpPr txBox="1"/>
            <p:nvPr/>
          </p:nvSpPr>
          <p:spPr>
            <a:xfrm>
              <a:off x="3821413" y="1511314"/>
              <a:ext cx="5048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2,42</a:t>
              </a:r>
            </a:p>
          </p:txBody>
        </p:sp>
        <p:sp>
          <p:nvSpPr>
            <p:cNvPr id="21" name="ZoneTexte 22">
              <a:extLst>
                <a:ext uri="{FF2B5EF4-FFF2-40B4-BE49-F238E27FC236}">
                  <a16:creationId xmlns:a16="http://schemas.microsoft.com/office/drawing/2014/main" id="{08EB793A-D944-8E7A-8FF6-474ACDC0C381}"/>
                </a:ext>
              </a:extLst>
            </p:cNvPr>
            <p:cNvSpPr txBox="1"/>
            <p:nvPr/>
          </p:nvSpPr>
          <p:spPr>
            <a:xfrm>
              <a:off x="2704898" y="1384891"/>
              <a:ext cx="5048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1,54</a:t>
              </a:r>
            </a:p>
          </p:txBody>
        </p:sp>
        <p:sp>
          <p:nvSpPr>
            <p:cNvPr id="22" name="ZoneTexte 24">
              <a:extLst>
                <a:ext uri="{FF2B5EF4-FFF2-40B4-BE49-F238E27FC236}">
                  <a16:creationId xmlns:a16="http://schemas.microsoft.com/office/drawing/2014/main" id="{9CAB4823-02C2-EF10-839D-8DD210A7597E}"/>
                </a:ext>
              </a:extLst>
            </p:cNvPr>
            <p:cNvSpPr txBox="1"/>
            <p:nvPr/>
          </p:nvSpPr>
          <p:spPr>
            <a:xfrm>
              <a:off x="263146" y="4810083"/>
              <a:ext cx="124510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Outre-Mer : 0,76</a:t>
              </a:r>
            </a:p>
          </p:txBody>
        </p:sp>
      </p:grp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AE29B458-4B7C-0F0B-7FD9-3BDE98007498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1867" kern="0" dirty="0">
                <a:solidFill>
                  <a:srgbClr val="7DBC35"/>
                </a:solidFill>
              </a:rPr>
              <a:t>19</a:t>
            </a:r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BDE25ACB-8E3D-3C34-152D-E317A07BFD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7940810"/>
              </p:ext>
            </p:extLst>
          </p:nvPr>
        </p:nvGraphicFramePr>
        <p:xfrm>
          <a:off x="7031492" y="267013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Google Shape;78;p15">
            <a:extLst>
              <a:ext uri="{FF2B5EF4-FFF2-40B4-BE49-F238E27FC236}">
                <a16:creationId xmlns:a16="http://schemas.microsoft.com/office/drawing/2014/main" id="{333BB10D-6229-5226-D966-3379651CC67C}"/>
              </a:ext>
            </a:extLst>
          </p:cNvPr>
          <p:cNvSpPr txBox="1"/>
          <p:nvPr/>
        </p:nvSpPr>
        <p:spPr>
          <a:xfrm>
            <a:off x="139466" y="203916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2537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14">
            <a:extLst>
              <a:ext uri="{FF2B5EF4-FFF2-40B4-BE49-F238E27FC236}">
                <a16:creationId xmlns:a16="http://schemas.microsoft.com/office/drawing/2014/main" id="{996292B0-FBFA-DF71-D58D-D13C7F4F6973}"/>
              </a:ext>
            </a:extLst>
          </p:cNvPr>
          <p:cNvSpPr txBox="1"/>
          <p:nvPr/>
        </p:nvSpPr>
        <p:spPr>
          <a:xfrm>
            <a:off x="2599184" y="3429000"/>
            <a:ext cx="6993630" cy="61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fr-FR" sz="24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Règlementation</a:t>
            </a:r>
            <a:endParaRPr sz="24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26" name="Picture 2" descr="Nous rédigeons les dossiers réglementaires de vos produits.">
            <a:extLst>
              <a:ext uri="{FF2B5EF4-FFF2-40B4-BE49-F238E27FC236}">
                <a16:creationId xmlns:a16="http://schemas.microsoft.com/office/drawing/2014/main" id="{668FF58A-B3E2-4620-5342-B3BBAEBC9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02" y="4289495"/>
            <a:ext cx="3648393" cy="17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009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391E7D0-2482-D41A-E473-F52BDC5222A8}"/>
              </a:ext>
            </a:extLst>
          </p:cNvPr>
          <p:cNvSpPr txBox="1"/>
          <p:nvPr/>
        </p:nvSpPr>
        <p:spPr>
          <a:xfrm>
            <a:off x="2528380" y="3429000"/>
            <a:ext cx="71352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Quels sont les comportements des Français ?</a:t>
            </a:r>
          </a:p>
        </p:txBody>
      </p:sp>
    </p:spTree>
    <p:extLst>
      <p:ext uri="{BB962C8B-B14F-4D97-AF65-F5344CB8AC3E}">
        <p14:creationId xmlns:p14="http://schemas.microsoft.com/office/powerpoint/2010/main" val="2103570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FD4165D-4C4E-96A8-3DB6-813DE0F2635F}"/>
              </a:ext>
            </a:extLst>
          </p:cNvPr>
          <p:cNvSpPr txBox="1"/>
          <p:nvPr/>
        </p:nvSpPr>
        <p:spPr>
          <a:xfrm>
            <a:off x="672091" y="6790898"/>
            <a:ext cx="23360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*1 foyer = environ 2,5 personnes</a:t>
            </a:r>
          </a:p>
        </p:txBody>
      </p:sp>
      <p:sp>
        <p:nvSpPr>
          <p:cNvPr id="30" name="Google Shape;78;p15">
            <a:extLst>
              <a:ext uri="{FF2B5EF4-FFF2-40B4-BE49-F238E27FC236}">
                <a16:creationId xmlns:a16="http://schemas.microsoft.com/office/drawing/2014/main" id="{9973445B-0E72-AC6C-F2B0-474CCCDC7F9F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5E4D083-1C02-4919-59E0-7B3F30B5CFBD}"/>
              </a:ext>
            </a:extLst>
          </p:cNvPr>
          <p:cNvSpPr txBox="1">
            <a:spLocks/>
          </p:cNvSpPr>
          <p:nvPr/>
        </p:nvSpPr>
        <p:spPr>
          <a:xfrm>
            <a:off x="965180" y="309241"/>
            <a:ext cx="11693748" cy="4381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0ACBFA-8804-4420-6810-D21E2305C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176" y="0"/>
            <a:ext cx="4041648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3C18DB7-B0F6-F4FB-8E76-6B6054C739BD}"/>
              </a:ext>
            </a:extLst>
          </p:cNvPr>
          <p:cNvSpPr txBox="1"/>
          <p:nvPr/>
        </p:nvSpPr>
        <p:spPr>
          <a:xfrm>
            <a:off x="8600793" y="918525"/>
            <a:ext cx="3026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Etude barométrique 2024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BF1A0540-394E-2799-9FDD-7D32C15BB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7845" y="1366658"/>
            <a:ext cx="1400175" cy="9239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D958069-81C8-33D6-35F6-C1314A2FF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67" y="1961985"/>
            <a:ext cx="2336029" cy="6571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F846216-B33E-A08D-E6C7-0E844F989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6394" y="4567418"/>
            <a:ext cx="3392668" cy="3930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DA7A7A7-2AF6-7D09-5FDA-6766345DA0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8" y="5897198"/>
            <a:ext cx="4041648" cy="301449"/>
          </a:xfrm>
          <a:prstGeom prst="rect">
            <a:avLst/>
          </a:prstGeom>
        </p:spPr>
      </p:pic>
      <p:sp>
        <p:nvSpPr>
          <p:cNvPr id="6" name="Google Shape;78;p15">
            <a:extLst>
              <a:ext uri="{FF2B5EF4-FFF2-40B4-BE49-F238E27FC236}">
                <a16:creationId xmlns:a16="http://schemas.microsoft.com/office/drawing/2014/main" id="{2E3D8628-D155-8ABD-5C2E-00BD7764872F}"/>
              </a:ext>
            </a:extLst>
          </p:cNvPr>
          <p:cNvSpPr txBox="1"/>
          <p:nvPr/>
        </p:nvSpPr>
        <p:spPr>
          <a:xfrm>
            <a:off x="123667" y="203916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95E94198-2CEB-706E-7668-EB04AFA34353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67" b="0" i="0" u="none" strike="noStrike" kern="0" cap="none" spc="0" normalizeH="0" baseline="0" noProof="0" dirty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189559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391E7D0-2482-D41A-E473-F52BDC5222A8}"/>
              </a:ext>
            </a:extLst>
          </p:cNvPr>
          <p:cNvSpPr txBox="1"/>
          <p:nvPr/>
        </p:nvSpPr>
        <p:spPr>
          <a:xfrm>
            <a:off x="2528380" y="3429000"/>
            <a:ext cx="71352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 2025</a:t>
            </a:r>
          </a:p>
        </p:txBody>
      </p:sp>
    </p:spTree>
    <p:extLst>
      <p:ext uri="{BB962C8B-B14F-4D97-AF65-F5344CB8AC3E}">
        <p14:creationId xmlns:p14="http://schemas.microsoft.com/office/powerpoint/2010/main" val="3690117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FD4165D-4C4E-96A8-3DB6-813DE0F2635F}"/>
              </a:ext>
            </a:extLst>
          </p:cNvPr>
          <p:cNvSpPr txBox="1"/>
          <p:nvPr/>
        </p:nvSpPr>
        <p:spPr>
          <a:xfrm>
            <a:off x="672091" y="6790898"/>
            <a:ext cx="23360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*1 foyer = environ 2,5 personnes</a:t>
            </a:r>
          </a:p>
        </p:txBody>
      </p:sp>
      <p:sp>
        <p:nvSpPr>
          <p:cNvPr id="30" name="Google Shape;78;p15">
            <a:extLst>
              <a:ext uri="{FF2B5EF4-FFF2-40B4-BE49-F238E27FC236}">
                <a16:creationId xmlns:a16="http://schemas.microsoft.com/office/drawing/2014/main" id="{9973445B-0E72-AC6C-F2B0-474CCCDC7F9F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5E4D083-1C02-4919-59E0-7B3F30B5CFBD}"/>
              </a:ext>
            </a:extLst>
          </p:cNvPr>
          <p:cNvSpPr txBox="1">
            <a:spLocks/>
          </p:cNvSpPr>
          <p:nvPr/>
        </p:nvSpPr>
        <p:spPr>
          <a:xfrm>
            <a:off x="965180" y="309241"/>
            <a:ext cx="11693748" cy="4381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8D22830-C236-630B-875B-60EF9B471914}"/>
              </a:ext>
            </a:extLst>
          </p:cNvPr>
          <p:cNvSpPr txBox="1">
            <a:spLocks/>
          </p:cNvSpPr>
          <p:nvPr/>
        </p:nvSpPr>
        <p:spPr>
          <a:xfrm>
            <a:off x="965180" y="263690"/>
            <a:ext cx="9794832" cy="524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tous TRIER / APPORTER / PRESERVER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8FE7DAF-1C8B-4E71-BAC6-2F63FEF3F90E}"/>
              </a:ext>
            </a:extLst>
          </p:cNvPr>
          <p:cNvSpPr txBox="1"/>
          <p:nvPr/>
        </p:nvSpPr>
        <p:spPr>
          <a:xfrm>
            <a:off x="3486831" y="2335238"/>
            <a:ext cx="3251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4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 affiné des patients : emballages vides, étuis carton et notices papier dans le tri sélectif du domicile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74C1A0-F70D-B9A1-C174-6921969FAA84}"/>
              </a:ext>
            </a:extLst>
          </p:cNvPr>
          <p:cNvSpPr txBox="1"/>
          <p:nvPr/>
        </p:nvSpPr>
        <p:spPr>
          <a:xfrm>
            <a:off x="271215" y="2279710"/>
            <a:ext cx="26037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4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Identification des médicaments, sans la parapharmacie, compléments alimentaires, dispositifs médicaux…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4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4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Aide avec le moteur de recherche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ECCAD8E-3A93-4E41-AA39-CBFFAEAAF6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78" y="4362152"/>
            <a:ext cx="3735023" cy="478897"/>
          </a:xfrm>
          <a:prstGeom prst="rect">
            <a:avLst/>
          </a:prstGeom>
        </p:spPr>
      </p:pic>
      <p:sp>
        <p:nvSpPr>
          <p:cNvPr id="10" name="Accolade ouvrante 9">
            <a:extLst>
              <a:ext uri="{FF2B5EF4-FFF2-40B4-BE49-F238E27FC236}">
                <a16:creationId xmlns:a16="http://schemas.microsoft.com/office/drawing/2014/main" id="{A2272654-23E7-69DA-6FE6-A0CB3B6FA21B}"/>
              </a:ext>
            </a:extLst>
          </p:cNvPr>
          <p:cNvSpPr/>
          <p:nvPr/>
        </p:nvSpPr>
        <p:spPr>
          <a:xfrm rot="5400000">
            <a:off x="3558065" y="-1558107"/>
            <a:ext cx="770873" cy="690476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8E9192"/>
              </a:solidFill>
              <a:effectLst/>
              <a:uLnTx/>
              <a:uFillTx/>
              <a:latin typeface="Eras Light ITC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93ECF12-D8AB-1128-329D-9ECFE76F6FA1}"/>
              </a:ext>
            </a:extLst>
          </p:cNvPr>
          <p:cNvSpPr txBox="1"/>
          <p:nvPr/>
        </p:nvSpPr>
        <p:spPr>
          <a:xfrm>
            <a:off x="1922799" y="868130"/>
            <a:ext cx="305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39448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TRIER</a:t>
            </a:r>
          </a:p>
        </p:txBody>
      </p:sp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75E6EBB3-B0BF-427C-EA87-1B202DF06306}"/>
              </a:ext>
            </a:extLst>
          </p:cNvPr>
          <p:cNvSpPr/>
          <p:nvPr/>
        </p:nvSpPr>
        <p:spPr>
          <a:xfrm rot="5400000">
            <a:off x="9953992" y="151286"/>
            <a:ext cx="584775" cy="290900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8E9192"/>
              </a:solidFill>
              <a:effectLst/>
              <a:uLnTx/>
              <a:uFillTx/>
              <a:latin typeface="Eras Light ITC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D86159F-756F-348E-4000-A6D4BE616E1C}"/>
              </a:ext>
            </a:extLst>
          </p:cNvPr>
          <p:cNvSpPr txBox="1"/>
          <p:nvPr/>
        </p:nvSpPr>
        <p:spPr>
          <a:xfrm>
            <a:off x="8647457" y="821807"/>
            <a:ext cx="305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39448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APPORTER</a:t>
            </a:r>
          </a:p>
        </p:txBody>
      </p:sp>
      <p:sp>
        <p:nvSpPr>
          <p:cNvPr id="14" name="Accolade ouvrante 13">
            <a:extLst>
              <a:ext uri="{FF2B5EF4-FFF2-40B4-BE49-F238E27FC236}">
                <a16:creationId xmlns:a16="http://schemas.microsoft.com/office/drawing/2014/main" id="{3E8F018E-90B8-1095-F059-526B3D8FEA2A}"/>
              </a:ext>
            </a:extLst>
          </p:cNvPr>
          <p:cNvSpPr/>
          <p:nvPr/>
        </p:nvSpPr>
        <p:spPr>
          <a:xfrm rot="5400000">
            <a:off x="8476269" y="2859275"/>
            <a:ext cx="478897" cy="413764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8E9192"/>
              </a:solidFill>
              <a:effectLst/>
              <a:uLnTx/>
              <a:uFillTx/>
              <a:latin typeface="Eras Light ITC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664D3B-0078-C343-3F66-F62525EA2851}"/>
              </a:ext>
            </a:extLst>
          </p:cNvPr>
          <p:cNvSpPr txBox="1"/>
          <p:nvPr/>
        </p:nvSpPr>
        <p:spPr>
          <a:xfrm>
            <a:off x="7276289" y="4233598"/>
            <a:ext cx="305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39448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PRESERVER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DBBD570-FE50-77A4-A6A7-A21A7C4D99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165" y="3150809"/>
            <a:ext cx="3904124" cy="91037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62C8864-99AF-F0F3-5D85-2C46ED7782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1150" y="5144464"/>
            <a:ext cx="776152" cy="105838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31DE614-A46F-E622-BF61-ECC5684DC7BC}"/>
              </a:ext>
            </a:extLst>
          </p:cNvPr>
          <p:cNvSpPr txBox="1"/>
          <p:nvPr/>
        </p:nvSpPr>
        <p:spPr>
          <a:xfrm>
            <a:off x="8489708" y="2015760"/>
            <a:ext cx="3251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4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Uniquement les médicaments avec l’emballage en contact avec la substance médicamenteuse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8B4C7C0-0AE6-8CFF-4F05-079146DB8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1975" y="2872010"/>
            <a:ext cx="1162050" cy="92392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FAC5E9-110E-5B11-73D2-B55C8AFAF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5311" y="2872010"/>
            <a:ext cx="2476500" cy="9334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597EA81-DF5B-A224-43F9-39E0A4D5331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938" y="5220448"/>
            <a:ext cx="776152" cy="93877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B8DC5A8-6235-A98C-0EC9-821CA540BCF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593" y="5128430"/>
            <a:ext cx="947696" cy="122879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E35F796-B897-799C-2ED2-FBF9FD6AE6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2899" y="5049772"/>
            <a:ext cx="1905000" cy="1247775"/>
          </a:xfrm>
          <a:prstGeom prst="rect">
            <a:avLst/>
          </a:prstGeom>
        </p:spPr>
      </p:pic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BB3EAAB6-3464-7B2A-4CC3-6A098D928185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67" b="0" i="0" u="none" strike="noStrike" kern="0" cap="none" spc="0" normalizeH="0" baseline="0" noProof="0" dirty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594606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BF7992-89E5-D94A-3E51-D81DF76B32AE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000" b="1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2024 :  Accent sur ce message de communication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E8D9E4C-FC79-195C-5BE7-10D026F185B5}"/>
              </a:ext>
            </a:extLst>
          </p:cNvPr>
          <p:cNvSpPr txBox="1"/>
          <p:nvPr/>
        </p:nvSpPr>
        <p:spPr>
          <a:xfrm>
            <a:off x="3311992" y="1030869"/>
            <a:ext cx="4517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emballages vides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médicaments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le tri sélectif</a:t>
            </a:r>
          </a:p>
        </p:txBody>
      </p:sp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359AE62A-DF90-690D-BD7D-AFED9E0E1E62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2C2599-5C27-587A-EE9E-BB02FA2D745A}"/>
              </a:ext>
            </a:extLst>
          </p:cNvPr>
          <p:cNvSpPr txBox="1">
            <a:spLocks/>
          </p:cNvSpPr>
          <p:nvPr/>
        </p:nvSpPr>
        <p:spPr>
          <a:xfrm>
            <a:off x="-14146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2C44D25-8637-195B-D1B8-DAEF9CD5C842}"/>
              </a:ext>
            </a:extLst>
          </p:cNvPr>
          <p:cNvGrpSpPr/>
          <p:nvPr/>
        </p:nvGrpSpPr>
        <p:grpSpPr>
          <a:xfrm>
            <a:off x="4405411" y="1919891"/>
            <a:ext cx="2330717" cy="4258041"/>
            <a:chOff x="4405411" y="1919891"/>
            <a:chExt cx="2330717" cy="425804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5AEB8A6-3695-2DF2-A88E-BE8D44598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5411" y="1919891"/>
              <a:ext cx="2330717" cy="425804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97E1B35-319E-1305-F736-B496ABD6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9532" y="3962400"/>
              <a:ext cx="537819" cy="514570"/>
            </a:xfrm>
            <a:prstGeom prst="rect">
              <a:avLst/>
            </a:prstGeom>
          </p:spPr>
        </p:pic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2B34AA92-08F2-6B17-AD99-91203F5A43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841" y="1642475"/>
            <a:ext cx="3353848" cy="463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601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BF7992-89E5-D94A-3E51-D81DF76B32AE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fr-FR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359AE62A-DF90-690D-BD7D-AFED9E0E1E62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37BC31A-DFD3-E310-418D-33FE58CAF832}"/>
              </a:ext>
            </a:extLst>
          </p:cNvPr>
          <p:cNvSpPr txBox="1"/>
          <p:nvPr/>
        </p:nvSpPr>
        <p:spPr>
          <a:xfrm>
            <a:off x="953117" y="360099"/>
            <a:ext cx="9314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FR" sz="20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Nouvelle affiche pour la patientèle dans les pharmacies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3B80D0-4F7F-33EC-E2E7-61DF3502C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637" y="819132"/>
            <a:ext cx="3959524" cy="5610730"/>
          </a:xfrm>
          <a:prstGeom prst="rect">
            <a:avLst/>
          </a:prstGeom>
        </p:spPr>
      </p:pic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A58BBEB4-D1B2-8887-7178-6D9053DB2AC0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67" b="0" i="0" u="none" strike="noStrike" kern="0" cap="none" spc="0" normalizeH="0" baseline="0" noProof="0" dirty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959396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BF7992-89E5-D94A-3E51-D81DF76B32AE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359AE62A-DF90-690D-BD7D-AFED9E0E1E62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37BC31A-DFD3-E310-418D-33FE58CAF832}"/>
              </a:ext>
            </a:extLst>
          </p:cNvPr>
          <p:cNvSpPr txBox="1"/>
          <p:nvPr/>
        </p:nvSpPr>
        <p:spPr>
          <a:xfrm>
            <a:off x="953117" y="360099"/>
            <a:ext cx="9340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fr-F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Affiche pour les collectivités locales, déchèteries…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FB5A38-CD6E-7550-E6A9-B3351B411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263" y="798392"/>
            <a:ext cx="4020101" cy="5640032"/>
          </a:xfrm>
          <a:prstGeom prst="rect">
            <a:avLst/>
          </a:prstGeom>
        </p:spPr>
      </p:pic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13034ABD-2CAA-CE10-FAA9-E339DD0D25B4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67" b="0" i="0" u="none" strike="noStrike" kern="0" cap="none" spc="0" normalizeH="0" baseline="0" noProof="0" dirty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431072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BF7992-89E5-D94A-3E51-D81DF76B32AE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359AE62A-DF90-690D-BD7D-AFED9E0E1E62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8DB5AE-74EC-EFCD-81D7-E4E4CB9F3735}"/>
              </a:ext>
            </a:extLst>
          </p:cNvPr>
          <p:cNvSpPr txBox="1"/>
          <p:nvPr/>
        </p:nvSpPr>
        <p:spPr>
          <a:xfrm>
            <a:off x="931992" y="315924"/>
            <a:ext cx="9411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fr-FR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nimations (téléchargeables sur notre site Internet par tous 😊 (1/2)</a:t>
            </a:r>
          </a:p>
        </p:txBody>
      </p:sp>
      <p:pic>
        <p:nvPicPr>
          <p:cNvPr id="7" name="CYCLAMED_TRI_2024_WEB_20S">
            <a:hlinkClick r:id="" action="ppaction://media"/>
            <a:extLst>
              <a:ext uri="{FF2B5EF4-FFF2-40B4-BE49-F238E27FC236}">
                <a16:creationId xmlns:a16="http://schemas.microsoft.com/office/drawing/2014/main" id="{2FF165BC-0BF1-34A5-2666-44CD87045A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1510" y="1076899"/>
            <a:ext cx="8645944" cy="486334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16AC91D-F9B2-217B-599F-E6B8ECE918E5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67" b="0" i="0" u="none" strike="noStrike" kern="0" cap="none" spc="0" normalizeH="0" baseline="0" noProof="0" dirty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39937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BF7992-89E5-D94A-3E51-D81DF76B32AE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359AE62A-DF90-690D-BD7D-AFED9E0E1E62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8DB5AE-74EC-EFCD-81D7-E4E4CB9F3735}"/>
              </a:ext>
            </a:extLst>
          </p:cNvPr>
          <p:cNvSpPr txBox="1"/>
          <p:nvPr/>
        </p:nvSpPr>
        <p:spPr>
          <a:xfrm>
            <a:off x="931992" y="315924"/>
            <a:ext cx="9411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fr-FR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nimations (téléchargeables sur notre site Internet par tous 😊 (2/2)</a:t>
            </a:r>
          </a:p>
        </p:txBody>
      </p:sp>
      <p:pic>
        <p:nvPicPr>
          <p:cNvPr id="2" name="CYCLAMED_LUMIERE_2024_WEB_20S">
            <a:hlinkClick r:id="" action="ppaction://media"/>
            <a:extLst>
              <a:ext uri="{FF2B5EF4-FFF2-40B4-BE49-F238E27FC236}">
                <a16:creationId xmlns:a16="http://schemas.microsoft.com/office/drawing/2014/main" id="{7928E5A9-434A-F5C3-72A7-399012E7CD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645" y="1089016"/>
            <a:ext cx="8663098" cy="4872992"/>
          </a:xfrm>
          <a:prstGeom prst="rect">
            <a:avLst/>
          </a:prstGeom>
        </p:spPr>
      </p:pic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DC292C74-E546-86CD-2AFD-8F6AD1ABE088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67" b="0" i="0" u="none" strike="noStrike" kern="0" cap="none" spc="0" normalizeH="0" baseline="0" noProof="0" dirty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68506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BF7992-89E5-D94A-3E51-D81DF76B32AE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359AE62A-DF90-690D-BD7D-AFED9E0E1E62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8DB5AE-74EC-EFCD-81D7-E4E4CB9F3735}"/>
              </a:ext>
            </a:extLst>
          </p:cNvPr>
          <p:cNvSpPr txBox="1"/>
          <p:nvPr/>
        </p:nvSpPr>
        <p:spPr>
          <a:xfrm>
            <a:off x="931992" y="315924"/>
            <a:ext cx="9411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Notre spot de sponsoring TV</a:t>
            </a:r>
          </a:p>
        </p:txBody>
      </p:sp>
      <p:pic>
        <p:nvPicPr>
          <p:cNvPr id="3" name="CYCLAMED_BB_ALL_2024_WEB_12s">
            <a:hlinkClick r:id="" action="ppaction://media"/>
            <a:extLst>
              <a:ext uri="{FF2B5EF4-FFF2-40B4-BE49-F238E27FC236}">
                <a16:creationId xmlns:a16="http://schemas.microsoft.com/office/drawing/2014/main" id="{E748437A-3D98-6076-FDBF-50844B8F8F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3571" y="978104"/>
            <a:ext cx="8714294" cy="490179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0999D48-0580-E58D-266D-81C02305C987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67" b="0" i="0" u="none" strike="noStrike" kern="0" cap="none" spc="0" normalizeH="0" baseline="0" noProof="0" dirty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39478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6430500"/>
            <a:ext cx="12192000" cy="436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9913" y="6258841"/>
            <a:ext cx="1194329" cy="4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>
            <a:off x="368633" y="309833"/>
            <a:ext cx="10032800" cy="479200"/>
          </a:xfrm>
          <a:prstGeom prst="roundRect">
            <a:avLst>
              <a:gd name="adj" fmla="val 50000"/>
            </a:avLst>
          </a:prstGeom>
          <a:solidFill>
            <a:srgbClr val="76B82A"/>
          </a:solidFill>
          <a:ln w="19050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794130" y="223006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5282DD4-8A6C-87CA-4EEE-963C833A016E}"/>
              </a:ext>
            </a:extLst>
          </p:cNvPr>
          <p:cNvSpPr txBox="1">
            <a:spLocks/>
          </p:cNvSpPr>
          <p:nvPr/>
        </p:nvSpPr>
        <p:spPr>
          <a:xfrm>
            <a:off x="50022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A7F4402-2593-5563-3204-4229B84E6C44}"/>
              </a:ext>
            </a:extLst>
          </p:cNvPr>
          <p:cNvSpPr txBox="1">
            <a:spLocks/>
          </p:cNvSpPr>
          <p:nvPr/>
        </p:nvSpPr>
        <p:spPr>
          <a:xfrm>
            <a:off x="867783" y="365468"/>
            <a:ext cx="11100816" cy="77855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fr-FR" sz="2000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Arial"/>
              </a:rPr>
              <a:t>Un peu d’histoire sur la filière REP MNU</a:t>
            </a:r>
            <a:br>
              <a:rPr lang="fr-FR" sz="2000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Arial"/>
              </a:rPr>
            </a:br>
            <a:endParaRPr lang="fr-FR" sz="2000" dirty="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0069DB-F4BF-57DE-D25B-EC87152258B2}"/>
              </a:ext>
            </a:extLst>
          </p:cNvPr>
          <p:cNvSpPr txBox="1"/>
          <p:nvPr/>
        </p:nvSpPr>
        <p:spPr>
          <a:xfrm>
            <a:off x="44486" y="6144460"/>
            <a:ext cx="112468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*REP : Responsabilité Elargie des Producteurs en matière de prévention et de gestion des déchets générés par leurs produits, issues de la loi de 1975. 14 familles de produits concernés.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4DD956-F464-AF20-B4BD-772965526A6B}"/>
              </a:ext>
            </a:extLst>
          </p:cNvPr>
          <p:cNvSpPr txBox="1"/>
          <p:nvPr/>
        </p:nvSpPr>
        <p:spPr>
          <a:xfrm>
            <a:off x="11310413" y="2583295"/>
            <a:ext cx="900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F2BBF4-94A9-B29F-A610-F8224EBEA1B6}"/>
              </a:ext>
            </a:extLst>
          </p:cNvPr>
          <p:cNvSpPr/>
          <p:nvPr/>
        </p:nvSpPr>
        <p:spPr>
          <a:xfrm>
            <a:off x="9556423" y="3262376"/>
            <a:ext cx="2425757" cy="86741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92D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</a:t>
            </a:r>
            <a:r>
              <a:rPr kumimoji="0" lang="fr-FR" sz="2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ème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agrément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CCA2B80-A1AC-C5BA-C273-9A5B93A45A7B}"/>
              </a:ext>
            </a:extLst>
          </p:cNvPr>
          <p:cNvGrpSpPr/>
          <p:nvPr/>
        </p:nvGrpSpPr>
        <p:grpSpPr>
          <a:xfrm>
            <a:off x="197267" y="1349592"/>
            <a:ext cx="11667782" cy="4234309"/>
            <a:chOff x="162652" y="1508080"/>
            <a:chExt cx="11667782" cy="4234309"/>
          </a:xfrm>
        </p:grpSpPr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796B7F83-EBB2-3827-673E-9BE042C3960F}"/>
                </a:ext>
              </a:extLst>
            </p:cNvPr>
            <p:cNvCxnSpPr/>
            <p:nvPr/>
          </p:nvCxnSpPr>
          <p:spPr>
            <a:xfrm>
              <a:off x="1310396" y="3053442"/>
              <a:ext cx="1052003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71F2F73-6DE1-9057-42BD-48C4EFC076D1}"/>
                </a:ext>
              </a:extLst>
            </p:cNvPr>
            <p:cNvSpPr txBox="1"/>
            <p:nvPr/>
          </p:nvSpPr>
          <p:spPr>
            <a:xfrm>
              <a:off x="6392182" y="3035686"/>
              <a:ext cx="643926" cy="30777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2015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984414E-8B96-4F56-698F-06A5173770DE}"/>
                </a:ext>
              </a:extLst>
            </p:cNvPr>
            <p:cNvSpPr txBox="1"/>
            <p:nvPr/>
          </p:nvSpPr>
          <p:spPr>
            <a:xfrm>
              <a:off x="8769024" y="3035686"/>
              <a:ext cx="643926" cy="30777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2021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A3E5B0D-AA66-EE54-BBC4-480F9E994C1C}"/>
                </a:ext>
              </a:extLst>
            </p:cNvPr>
            <p:cNvSpPr txBox="1"/>
            <p:nvPr/>
          </p:nvSpPr>
          <p:spPr>
            <a:xfrm>
              <a:off x="9345819" y="3035685"/>
              <a:ext cx="6439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2022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0B29B02-75D9-1B97-5A32-BB15746546E6}"/>
                </a:ext>
              </a:extLst>
            </p:cNvPr>
            <p:cNvSpPr txBox="1"/>
            <p:nvPr/>
          </p:nvSpPr>
          <p:spPr>
            <a:xfrm>
              <a:off x="6876365" y="3035685"/>
              <a:ext cx="643926" cy="30777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2016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FB4F297-5808-3907-7A13-F92D642020C7}"/>
                </a:ext>
              </a:extLst>
            </p:cNvPr>
            <p:cNvSpPr txBox="1"/>
            <p:nvPr/>
          </p:nvSpPr>
          <p:spPr>
            <a:xfrm>
              <a:off x="2806264" y="3069469"/>
              <a:ext cx="1180561" cy="30777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31/12/2008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028B606-673F-7622-375E-60A0B243C052}"/>
                </a:ext>
              </a:extLst>
            </p:cNvPr>
            <p:cNvSpPr txBox="1"/>
            <p:nvPr/>
          </p:nvSpPr>
          <p:spPr>
            <a:xfrm>
              <a:off x="2572132" y="3531663"/>
              <a:ext cx="1630902" cy="66172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Arrêt distribution humanitaire des MNU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Art. L4211-2 de la Loi n°2008-337 du 15 avril 2008 – art. 8</a:t>
              </a: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090DDAB9-6A16-58FD-0CF9-3EEA556A75E6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3387583" y="3372022"/>
              <a:ext cx="348" cy="1596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72EE146-D56E-C24D-9848-3BE4F28B5B8F}"/>
                </a:ext>
              </a:extLst>
            </p:cNvPr>
            <p:cNvSpPr txBox="1"/>
            <p:nvPr/>
          </p:nvSpPr>
          <p:spPr>
            <a:xfrm>
              <a:off x="1541710" y="2699040"/>
              <a:ext cx="9470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2006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BD24105-F2A4-54D2-A21E-37AC222570EF}"/>
                </a:ext>
              </a:extLst>
            </p:cNvPr>
            <p:cNvSpPr txBox="1"/>
            <p:nvPr/>
          </p:nvSpPr>
          <p:spPr>
            <a:xfrm>
              <a:off x="794130" y="1508080"/>
              <a:ext cx="2485747" cy="461665"/>
            </a:xfrm>
            <a:prstGeom prst="rect">
              <a:avLst/>
            </a:prstGeom>
            <a:pattFill prst="dotDmnd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Convention tripartite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Adelphe – LEEM – Cyclamed</a:t>
              </a: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9E5628A-6E47-686A-84CA-13A7B1C9ACFB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>
              <a:off x="2015225" y="1996088"/>
              <a:ext cx="0" cy="7029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A052F61-47AE-267E-DADD-302CBF417AD1}"/>
                </a:ext>
              </a:extLst>
            </p:cNvPr>
            <p:cNvSpPr txBox="1"/>
            <p:nvPr/>
          </p:nvSpPr>
          <p:spPr>
            <a:xfrm>
              <a:off x="4486772" y="3053442"/>
              <a:ext cx="643926" cy="30777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2009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37F7553C-84F5-1D8B-0CD2-8DC7CC00CD60}"/>
                </a:ext>
              </a:extLst>
            </p:cNvPr>
            <p:cNvSpPr txBox="1"/>
            <p:nvPr/>
          </p:nvSpPr>
          <p:spPr>
            <a:xfrm>
              <a:off x="3328318" y="5080616"/>
              <a:ext cx="2901246" cy="66172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Prise en charge MNU obligatoire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pour les laboratoires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Décret n°2009-718 du 17/06/2009 en application Directive 2004/27/CE - art. R.4211-23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6C4CC6D-6A64-841C-4ADB-3989F6E71E44}"/>
                </a:ext>
              </a:extLst>
            </p:cNvPr>
            <p:cNvSpPr txBox="1"/>
            <p:nvPr/>
          </p:nvSpPr>
          <p:spPr>
            <a:xfrm>
              <a:off x="4391043" y="2235468"/>
              <a:ext cx="835384" cy="461665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Création REP</a:t>
              </a:r>
              <a:r>
                <a:rPr kumimoji="0" lang="fr-FR" sz="10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*</a:t>
              </a:r>
              <a:endParaRPr kumimoji="0" lang="fr-FR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DA41691-F6AA-ADED-718B-DF9327A46A99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>
              <a:off x="4770635" y="3391996"/>
              <a:ext cx="8306" cy="1688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D535BA68-5AD7-131C-FC18-77F0ECF07D61}"/>
                </a:ext>
              </a:extLst>
            </p:cNvPr>
            <p:cNvCxnSpPr>
              <a:cxnSpLocks/>
              <a:stCxn id="22" idx="2"/>
              <a:endCxn id="20" idx="0"/>
            </p:cNvCxnSpPr>
            <p:nvPr/>
          </p:nvCxnSpPr>
          <p:spPr>
            <a:xfrm>
              <a:off x="4808735" y="2697133"/>
              <a:ext cx="0" cy="3563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FAAF3CDD-D6B4-2679-72B7-B2C9ADF7EADD}"/>
                </a:ext>
              </a:extLst>
            </p:cNvPr>
            <p:cNvCxnSpPr>
              <a:cxnSpLocks/>
            </p:cNvCxnSpPr>
            <p:nvPr/>
          </p:nvCxnSpPr>
          <p:spPr>
            <a:xfrm>
              <a:off x="6938270" y="3302386"/>
              <a:ext cx="0" cy="2376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3CBCAAFF-BC08-50D9-EBD9-E9BE1C66B3BB}"/>
                </a:ext>
              </a:extLst>
            </p:cNvPr>
            <p:cNvCxnSpPr>
              <a:cxnSpLocks/>
            </p:cNvCxnSpPr>
            <p:nvPr/>
          </p:nvCxnSpPr>
          <p:spPr>
            <a:xfrm>
              <a:off x="9383713" y="3265187"/>
              <a:ext cx="0" cy="2376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6C1255-4A6A-BAB9-8CBE-2246DF946495}"/>
                </a:ext>
              </a:extLst>
            </p:cNvPr>
            <p:cNvSpPr/>
            <p:nvPr/>
          </p:nvSpPr>
          <p:spPr>
            <a:xfrm>
              <a:off x="4815501" y="3522470"/>
              <a:ext cx="2052558" cy="86741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FECF0">
                      <a:lumMod val="25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1</a:t>
              </a:r>
              <a:r>
                <a:rPr kumimoji="0" lang="fr-FR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EFECF0">
                      <a:lumMod val="25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er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FECF0">
                      <a:lumMod val="25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 agrément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6F0BD43A-2D6F-3344-BFAC-43E917D39F06}"/>
                </a:ext>
              </a:extLst>
            </p:cNvPr>
            <p:cNvSpPr txBox="1"/>
            <p:nvPr/>
          </p:nvSpPr>
          <p:spPr>
            <a:xfrm>
              <a:off x="2152399" y="3077718"/>
              <a:ext cx="643926" cy="30777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2007</a:t>
              </a:r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F39E6CE7-C016-CAF0-94BD-1BDCE7D9D4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4136" y="3381772"/>
              <a:ext cx="0" cy="18317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EDEF8E2B-F4DA-D5D5-AA2B-E2187B805A5A}"/>
                </a:ext>
              </a:extLst>
            </p:cNvPr>
            <p:cNvSpPr txBox="1"/>
            <p:nvPr/>
          </p:nvSpPr>
          <p:spPr>
            <a:xfrm>
              <a:off x="162652" y="5203780"/>
              <a:ext cx="3048000" cy="538609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Collecte obligatoire pharmaciens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Art. L4211-2  de la Loi n°2007-248 du 26 février 2007 - art. 32 JORF 27 février 2007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D43BF5-2497-37A2-C726-AA821A969B49}"/>
                </a:ext>
              </a:extLst>
            </p:cNvPr>
            <p:cNvSpPr/>
            <p:nvPr/>
          </p:nvSpPr>
          <p:spPr>
            <a:xfrm>
              <a:off x="7008482" y="3530947"/>
              <a:ext cx="2329031" cy="86741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FECF0">
                      <a:lumMod val="25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</a:t>
              </a:r>
              <a:r>
                <a:rPr kumimoji="0" lang="fr-FR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EFECF0">
                      <a:lumMod val="25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ème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FECF0">
                      <a:lumMod val="25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 agrément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33E620F-9C70-F8A4-0186-6704D12F1148}"/>
                </a:ext>
              </a:extLst>
            </p:cNvPr>
            <p:cNvSpPr txBox="1"/>
            <p:nvPr/>
          </p:nvSpPr>
          <p:spPr>
            <a:xfrm>
              <a:off x="203633" y="2832834"/>
              <a:ext cx="1142515" cy="338554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1993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7B94B62C-4A22-597C-91A9-627BE8D25ED4}"/>
                </a:ext>
              </a:extLst>
            </p:cNvPr>
            <p:cNvSpPr txBox="1"/>
            <p:nvPr/>
          </p:nvSpPr>
          <p:spPr>
            <a:xfrm>
              <a:off x="179863" y="3281909"/>
              <a:ext cx="1184042" cy="73866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Création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volontaire de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Cyclamed</a:t>
              </a:r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51812838-489F-8720-6A1E-027046CA1CFD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 flipH="1">
              <a:off x="771884" y="3171388"/>
              <a:ext cx="3007" cy="1105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F4BFD09D-C37C-11FA-16E3-1C79FBD65C98}"/>
                </a:ext>
              </a:extLst>
            </p:cNvPr>
            <p:cNvSpPr txBox="1"/>
            <p:nvPr/>
          </p:nvSpPr>
          <p:spPr>
            <a:xfrm>
              <a:off x="1310396" y="3046941"/>
              <a:ext cx="643926" cy="30777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1995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24E2127E-DA5B-4A7C-15F9-28379E31B167}"/>
                </a:ext>
              </a:extLst>
            </p:cNvPr>
            <p:cNvSpPr txBox="1"/>
            <p:nvPr/>
          </p:nvSpPr>
          <p:spPr>
            <a:xfrm>
              <a:off x="771884" y="4065828"/>
              <a:ext cx="1526797" cy="584775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Pollueur – Payeur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Art. 174 CE du traité de l’Union Européenne transposée Loi du 02/02/95</a:t>
              </a:r>
              <a:endPara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CEAE5C2C-A70D-1EF9-0765-AF230E46E513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 flipH="1">
              <a:off x="1535283" y="3343481"/>
              <a:ext cx="6427" cy="7223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2377F6E-D721-699B-3629-F9A4E2075841}"/>
                </a:ext>
              </a:extLst>
            </p:cNvPr>
            <p:cNvSpPr/>
            <p:nvPr/>
          </p:nvSpPr>
          <p:spPr>
            <a:xfrm>
              <a:off x="203633" y="4697734"/>
              <a:ext cx="4530442" cy="29430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Fonctionnement sous approbation des pouvoirs publics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245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BF7992-89E5-D94A-3E51-D81DF76B32AE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359AE62A-DF90-690D-BD7D-AFED9E0E1E62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92A266-EA01-8AE6-F4A3-79D73D9C31F5}"/>
              </a:ext>
            </a:extLst>
          </p:cNvPr>
          <p:cNvSpPr txBox="1"/>
          <p:nvPr/>
        </p:nvSpPr>
        <p:spPr>
          <a:xfrm>
            <a:off x="1120367" y="360099"/>
            <a:ext cx="60975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>
              <a:spcBef>
                <a:spcPts val="300"/>
              </a:spcBef>
              <a:buSzPts val="1000"/>
              <a:tabLst>
                <a:tab pos="1371600" algn="l"/>
              </a:tabLst>
            </a:pPr>
            <a:r>
              <a:rPr lang="fr-FR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Création de supports pour les scolaires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153F8B-FD0F-1DCB-3A44-E1920DD4E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576" y="824990"/>
            <a:ext cx="3929921" cy="551319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53C804F-150F-7D89-C632-5844D00524B6}"/>
              </a:ext>
            </a:extLst>
          </p:cNvPr>
          <p:cNvSpPr txBox="1"/>
          <p:nvPr/>
        </p:nvSpPr>
        <p:spPr>
          <a:xfrm>
            <a:off x="5651651" y="1122430"/>
            <a:ext cx="599565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Création d’outils pédagogiques et ludiques : jeux, livret, vidéo pour les jeunes du primaire au collège (accompagnement d’un adulte) sur le BUM et le retour des MNU en pharmacie.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80D2B18-0C05-B79D-0669-651A356187C1}"/>
              </a:ext>
            </a:extLst>
          </p:cNvPr>
          <p:cNvSpPr txBox="1">
            <a:spLocks/>
          </p:cNvSpPr>
          <p:nvPr/>
        </p:nvSpPr>
        <p:spPr>
          <a:xfrm>
            <a:off x="-14146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E37F798-9697-E7FE-FB74-399EF43D5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843" y="3211738"/>
            <a:ext cx="5946722" cy="206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27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391E7D0-2482-D41A-E473-F52BDC5222A8}"/>
              </a:ext>
            </a:extLst>
          </p:cNvPr>
          <p:cNvSpPr txBox="1"/>
          <p:nvPr/>
        </p:nvSpPr>
        <p:spPr>
          <a:xfrm>
            <a:off x="2528380" y="3429000"/>
            <a:ext cx="71352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conclusion</a:t>
            </a:r>
          </a:p>
        </p:txBody>
      </p:sp>
    </p:spTree>
    <p:extLst>
      <p:ext uri="{BB962C8B-B14F-4D97-AF65-F5344CB8AC3E}">
        <p14:creationId xmlns:p14="http://schemas.microsoft.com/office/powerpoint/2010/main" val="3263832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BF7992-89E5-D94A-3E51-D81DF76B32AE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359AE62A-DF90-690D-BD7D-AFED9E0E1E62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92A266-EA01-8AE6-F4A3-79D73D9C31F5}"/>
              </a:ext>
            </a:extLst>
          </p:cNvPr>
          <p:cNvSpPr txBox="1"/>
          <p:nvPr/>
        </p:nvSpPr>
        <p:spPr>
          <a:xfrm>
            <a:off x="1120366" y="360100"/>
            <a:ext cx="8340505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>
              <a:spcBef>
                <a:spcPts val="300"/>
              </a:spcBef>
              <a:buSzPts val="1000"/>
              <a:tabLst>
                <a:tab pos="1371600" algn="l"/>
              </a:tabLst>
            </a:pPr>
            <a:r>
              <a:rPr lang="fr-FR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Notre flyer recto/verso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1371600" algn="l"/>
              </a:tabLst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087C20D-D44A-1652-6F01-184D9CA10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653" y="950822"/>
            <a:ext cx="3858872" cy="546860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B30CFD4-8ADD-717C-81E3-0C85536A1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882" y="950822"/>
            <a:ext cx="3914961" cy="5468605"/>
          </a:xfrm>
          <a:prstGeom prst="rect">
            <a:avLst/>
          </a:prstGeom>
        </p:spPr>
      </p:pic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BD9C84EB-BEE4-471A-1B3C-5A1976184C58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67" b="0" i="0" u="none" strike="noStrike" kern="0" cap="none" spc="0" normalizeH="0" baseline="0" noProof="0" dirty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4514227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BF7992-89E5-D94A-3E51-D81DF76B32AE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359AE62A-DF90-690D-BD7D-AFED9E0E1E62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92A266-EA01-8AE6-F4A3-79D73D9C31F5}"/>
              </a:ext>
            </a:extLst>
          </p:cNvPr>
          <p:cNvSpPr txBox="1"/>
          <p:nvPr/>
        </p:nvSpPr>
        <p:spPr>
          <a:xfrm>
            <a:off x="1120365" y="360101"/>
            <a:ext cx="9012679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>
              <a:spcBef>
                <a:spcPts val="300"/>
              </a:spcBef>
              <a:buSzPts val="1000"/>
              <a:tabLst>
                <a:tab pos="1371600" algn="l"/>
              </a:tabLst>
            </a:pPr>
            <a:r>
              <a:rPr lang="fr-FR" sz="1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Contacts </a:t>
            </a:r>
            <a:r>
              <a:rPr lang="fr-FR" sz="1800" dirty="0" err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Cyclamed</a:t>
            </a:r>
            <a:endParaRPr lang="fr-FR" sz="1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1371600" algn="l"/>
              </a:tabLst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62C80D-394A-A780-2193-992B1C825C06}"/>
              </a:ext>
            </a:extLst>
          </p:cNvPr>
          <p:cNvSpPr txBox="1"/>
          <p:nvPr/>
        </p:nvSpPr>
        <p:spPr>
          <a:xfrm>
            <a:off x="343862" y="1874728"/>
            <a:ext cx="1150427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Nadine CHAYA  </a:t>
            </a:r>
          </a:p>
          <a:p>
            <a:pPr algn="ctr">
              <a:defRPr/>
            </a:pPr>
            <a:r>
              <a:rPr lang="fr-FR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Cheffe du Pôle Etudes &amp; Opérations</a:t>
            </a:r>
            <a:endParaRPr lang="fr-FR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defRPr/>
            </a:pPr>
            <a:r>
              <a:rPr lang="fr-FR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nadine.chaya@cyclamed.org</a:t>
            </a:r>
            <a:endParaRPr lang="fr-FR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endParaRPr lang="fr-FR" sz="28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r>
              <a:rPr lang="fr-FR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</a:t>
            </a:r>
          </a:p>
          <a:p>
            <a:pPr algn="ctr">
              <a:defRPr/>
            </a:pPr>
            <a:endParaRPr lang="fr-FR" sz="2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r>
              <a:rPr lang="fr-FR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Bénédicte NIERAT  </a:t>
            </a:r>
          </a:p>
          <a:p>
            <a:pPr algn="ctr">
              <a:defRPr/>
            </a:pPr>
            <a:r>
              <a:rPr lang="fr-FR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Responsable communication</a:t>
            </a:r>
            <a:endParaRPr lang="fr-FR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defRPr/>
            </a:pPr>
            <a:r>
              <a:rPr lang="fr-FR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benedicte.nierat@cyclamed.org</a:t>
            </a:r>
            <a:r>
              <a:rPr lang="fr-FR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6A2D1277-D8BB-BED8-8DE5-5B5CA5ED1638}"/>
              </a:ext>
            </a:extLst>
          </p:cNvPr>
          <p:cNvSpPr txBox="1">
            <a:spLocks/>
          </p:cNvSpPr>
          <p:nvPr/>
        </p:nvSpPr>
        <p:spPr>
          <a:xfrm>
            <a:off x="-14146" y="6438424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67" b="0" i="0" u="none" strike="noStrike" kern="0" cap="none" spc="0" normalizeH="0" baseline="0" noProof="0" dirty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3222917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Question GIFs | GIFDB.com">
            <a:extLst>
              <a:ext uri="{FF2B5EF4-FFF2-40B4-BE49-F238E27FC236}">
                <a16:creationId xmlns:a16="http://schemas.microsoft.com/office/drawing/2014/main" id="{B6F79D2B-B425-EECA-BE41-EC8C8C991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4555" y="4117843"/>
            <a:ext cx="2462889" cy="24628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74D333B-D395-5EFF-17A3-E35904857FFF}"/>
              </a:ext>
            </a:extLst>
          </p:cNvPr>
          <p:cNvSpPr txBox="1"/>
          <p:nvPr/>
        </p:nvSpPr>
        <p:spPr>
          <a:xfrm>
            <a:off x="1507252" y="3013501"/>
            <a:ext cx="8691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MERCI 😁 </a:t>
            </a:r>
          </a:p>
        </p:txBody>
      </p:sp>
    </p:spTree>
    <p:extLst>
      <p:ext uri="{BB962C8B-B14F-4D97-AF65-F5344CB8AC3E}">
        <p14:creationId xmlns:p14="http://schemas.microsoft.com/office/powerpoint/2010/main" val="1134831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7;p15">
            <a:extLst>
              <a:ext uri="{FF2B5EF4-FFF2-40B4-BE49-F238E27FC236}">
                <a16:creationId xmlns:a16="http://schemas.microsoft.com/office/drawing/2014/main" id="{9439473B-8CCD-A640-DE9A-EAB8D7206A5D}"/>
              </a:ext>
            </a:extLst>
          </p:cNvPr>
          <p:cNvSpPr txBox="1"/>
          <p:nvPr/>
        </p:nvSpPr>
        <p:spPr>
          <a:xfrm>
            <a:off x="864067" y="309833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" sz="2000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CYCLAMED : rôle et mission</a:t>
            </a:r>
            <a:endParaRPr sz="2000" dirty="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" name="Google Shape;78;p15">
            <a:extLst>
              <a:ext uri="{FF2B5EF4-FFF2-40B4-BE49-F238E27FC236}">
                <a16:creationId xmlns:a16="http://schemas.microsoft.com/office/drawing/2014/main" id="{0BD9898D-DE80-4C22-8747-2E06F4F297FC}"/>
              </a:ext>
            </a:extLst>
          </p:cNvPr>
          <p:cNvSpPr txBox="1"/>
          <p:nvPr/>
        </p:nvSpPr>
        <p:spPr>
          <a:xfrm>
            <a:off x="255933" y="17680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32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92A1138-6B64-3A91-E27F-35D1727210DF}"/>
              </a:ext>
            </a:extLst>
          </p:cNvPr>
          <p:cNvSpPr txBox="1">
            <a:spLocks/>
          </p:cNvSpPr>
          <p:nvPr/>
        </p:nvSpPr>
        <p:spPr>
          <a:xfrm>
            <a:off x="59006" y="644756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z="1867">
                <a:solidFill>
                  <a:srgbClr val="7DBC35"/>
                </a:solidFill>
              </a:rPr>
              <a:pPr/>
              <a:t>4</a:t>
            </a:fld>
            <a:endParaRPr lang="fr-FR" sz="1867" dirty="0">
              <a:solidFill>
                <a:srgbClr val="7DBC35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7339AAB-9EB0-709E-9826-21ABB0ADAFBD}"/>
              </a:ext>
            </a:extLst>
          </p:cNvPr>
          <p:cNvSpPr txBox="1"/>
          <p:nvPr/>
        </p:nvSpPr>
        <p:spPr>
          <a:xfrm>
            <a:off x="809595" y="1187955"/>
            <a:ext cx="103447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Tx/>
              <a:defRPr/>
            </a:pPr>
            <a:r>
              <a:rPr lang="fr-FR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Association loi 1901 à but non lucratif, </a:t>
            </a:r>
            <a:r>
              <a:rPr lang="fr-FR" sz="1600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Cyclamed</a:t>
            </a:r>
            <a:r>
              <a:rPr lang="fr-FR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est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agréée 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selon le principe de Responsabilité Elargie des Producteurs (REP) pour la gestion des Médicaments Non Utilisés (§ 8, art. L. 541-10-1 du code de l’environnement et art. R. 4211-23 du code de la santé publique,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les médicaments, à usage humain, inutilisés ou périmés, détenus par les particuliers, apportés par les ménages aux officines de pharmacie.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ACD9E57-D494-FFFB-69BF-E382388BE1AE}"/>
              </a:ext>
            </a:extLst>
          </p:cNvPr>
          <p:cNvGrpSpPr/>
          <p:nvPr/>
        </p:nvGrpSpPr>
        <p:grpSpPr>
          <a:xfrm>
            <a:off x="1872505" y="2921111"/>
            <a:ext cx="8515256" cy="2805373"/>
            <a:chOff x="1817641" y="3167999"/>
            <a:chExt cx="8515256" cy="2805373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27CF561-D918-A4AE-22E2-C8BDEE11D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7641" y="3167999"/>
              <a:ext cx="3231763" cy="22265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4F3947D-EAE9-EDCF-B074-60E5669171BE}"/>
                </a:ext>
              </a:extLst>
            </p:cNvPr>
            <p:cNvSpPr txBox="1"/>
            <p:nvPr/>
          </p:nvSpPr>
          <p:spPr>
            <a:xfrm>
              <a:off x="2021917" y="5388597"/>
              <a:ext cx="28232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Entreprises du médicament</a:t>
              </a:r>
            </a:p>
            <a:p>
              <a:pPr algn="ctr"/>
              <a:r>
                <a:rPr lang="fr-FR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234 adhérents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10E90CA9-521A-CB2A-BBBE-2FA25CFC4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5472" y="3167999"/>
              <a:ext cx="3977425" cy="22265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8917C1C2-6FE2-6A7C-645D-927E138AD324}"/>
                </a:ext>
              </a:extLst>
            </p:cNvPr>
            <p:cNvSpPr txBox="1"/>
            <p:nvPr/>
          </p:nvSpPr>
          <p:spPr>
            <a:xfrm>
              <a:off x="7150588" y="5388597"/>
              <a:ext cx="23871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Officines de pharmacie</a:t>
              </a:r>
            </a:p>
            <a:p>
              <a:pPr algn="ctr"/>
              <a:r>
                <a:rPr lang="fr-FR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19 887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14">
            <a:extLst>
              <a:ext uri="{FF2B5EF4-FFF2-40B4-BE49-F238E27FC236}">
                <a16:creationId xmlns:a16="http://schemas.microsoft.com/office/drawing/2014/main" id="{4117E5A2-E72A-9922-1EA9-844DD5AC7D2E}"/>
              </a:ext>
            </a:extLst>
          </p:cNvPr>
          <p:cNvSpPr txBox="1"/>
          <p:nvPr/>
        </p:nvSpPr>
        <p:spPr>
          <a:xfrm>
            <a:off x="2920400" y="3165485"/>
            <a:ext cx="6351200" cy="14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fr-FR" sz="24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Que collecte CYCLAMED ?</a:t>
            </a:r>
            <a:endParaRPr sz="24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F00ED36-48F5-4696-ED13-D6F49C0C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231" y="4188545"/>
            <a:ext cx="3707537" cy="2218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54497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6430500"/>
            <a:ext cx="12192000" cy="436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9913" y="6258841"/>
            <a:ext cx="1194329" cy="4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>
            <a:off x="368633" y="309833"/>
            <a:ext cx="10032800" cy="479200"/>
          </a:xfrm>
          <a:prstGeom prst="roundRect">
            <a:avLst>
              <a:gd name="adj" fmla="val 50000"/>
            </a:avLst>
          </a:prstGeom>
          <a:solidFill>
            <a:srgbClr val="76B82A"/>
          </a:solidFill>
          <a:ln w="19050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6FBB284-E92E-E178-244E-CCE686774253}"/>
              </a:ext>
            </a:extLst>
          </p:cNvPr>
          <p:cNvSpPr txBox="1"/>
          <p:nvPr/>
        </p:nvSpPr>
        <p:spPr>
          <a:xfrm>
            <a:off x="4128158" y="5241274"/>
            <a:ext cx="1815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Officines</a:t>
            </a: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EC971AAB-F0C2-3A2D-A863-3C45C0C2394A}"/>
              </a:ext>
            </a:extLst>
          </p:cNvPr>
          <p:cNvSpPr txBox="1">
            <a:spLocks/>
          </p:cNvSpPr>
          <p:nvPr/>
        </p:nvSpPr>
        <p:spPr>
          <a:xfrm>
            <a:off x="864067" y="339760"/>
            <a:ext cx="11721696" cy="449273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Uniquement le MNU humain, périmé ou non sous toutes ses formes galéniques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B1D3D04-2EC9-9B90-A4CA-BBC9E16F7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4062" y="919149"/>
            <a:ext cx="8143875" cy="5372100"/>
          </a:xfrm>
          <a:prstGeom prst="rect">
            <a:avLst/>
          </a:prstGeom>
        </p:spPr>
      </p:pic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41B13D4C-552A-789B-EAA7-AE8DF6D558BE}"/>
              </a:ext>
            </a:extLst>
          </p:cNvPr>
          <p:cNvSpPr txBox="1">
            <a:spLocks/>
          </p:cNvSpPr>
          <p:nvPr/>
        </p:nvSpPr>
        <p:spPr>
          <a:xfrm>
            <a:off x="50022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45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6430500"/>
            <a:ext cx="12192000" cy="436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9913" y="6258841"/>
            <a:ext cx="1194329" cy="4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>
            <a:off x="368633" y="309833"/>
            <a:ext cx="10032800" cy="479200"/>
          </a:xfrm>
          <a:prstGeom prst="roundRect">
            <a:avLst>
              <a:gd name="adj" fmla="val 50000"/>
            </a:avLst>
          </a:prstGeom>
          <a:solidFill>
            <a:srgbClr val="76B82A"/>
          </a:solidFill>
          <a:ln w="19050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097101" y="229621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985502C-E0AA-DE42-E58E-080324F058A3}"/>
              </a:ext>
            </a:extLst>
          </p:cNvPr>
          <p:cNvSpPr txBox="1">
            <a:spLocks/>
          </p:cNvSpPr>
          <p:nvPr/>
        </p:nvSpPr>
        <p:spPr>
          <a:xfrm>
            <a:off x="1035433" y="319582"/>
            <a:ext cx="11100816" cy="10027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017DF2E-795F-10AA-4B18-F88F920DF100}"/>
              </a:ext>
            </a:extLst>
          </p:cNvPr>
          <p:cNvSpPr txBox="1">
            <a:spLocks/>
          </p:cNvSpPr>
          <p:nvPr/>
        </p:nvSpPr>
        <p:spPr>
          <a:xfrm>
            <a:off x="864067" y="309834"/>
            <a:ext cx="5849471" cy="47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Un</a:t>
            </a:r>
            <a:r>
              <a:rPr lang="fr-F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2000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doute ?</a:t>
            </a:r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E8924B11-1A0E-BBD8-D29A-2E2C96598FC4}"/>
              </a:ext>
            </a:extLst>
          </p:cNvPr>
          <p:cNvSpPr txBox="1">
            <a:spLocks/>
          </p:cNvSpPr>
          <p:nvPr/>
        </p:nvSpPr>
        <p:spPr>
          <a:xfrm>
            <a:off x="50022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Image 1" descr="Une image contenant texte, capture d’écran, Site web, Publicité en ligne&#10;&#10;Description générée automatiquement">
            <a:extLst>
              <a:ext uri="{FF2B5EF4-FFF2-40B4-BE49-F238E27FC236}">
                <a16:creationId xmlns:a16="http://schemas.microsoft.com/office/drawing/2014/main" id="{69A14CD9-CBE9-27AC-40F6-163A7D9199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4461"/>
          <a:stretch/>
        </p:blipFill>
        <p:spPr>
          <a:xfrm>
            <a:off x="6842535" y="798781"/>
            <a:ext cx="4017378" cy="557911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58231E2F-7E4A-5365-DDEA-5CA5B6B2E768}"/>
              </a:ext>
            </a:extLst>
          </p:cNvPr>
          <p:cNvGrpSpPr/>
          <p:nvPr/>
        </p:nvGrpSpPr>
        <p:grpSpPr>
          <a:xfrm>
            <a:off x="101556" y="1412244"/>
            <a:ext cx="7019327" cy="3176931"/>
            <a:chOff x="101556" y="1412244"/>
            <a:chExt cx="7019327" cy="3176931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A3DCECCE-5D73-AE35-43BE-FA3970D64CBA}"/>
                </a:ext>
              </a:extLst>
            </p:cNvPr>
            <p:cNvSpPr txBox="1"/>
            <p:nvPr/>
          </p:nvSpPr>
          <p:spPr>
            <a:xfrm>
              <a:off x="101556" y="3019515"/>
              <a:ext cx="6505432" cy="156966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 un simple clic pour bien différencier un médicament d’un autre produit de santé ou d’hygiène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Rendez-vous sur la page d’accueil de cyclamed.org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00FFFF"/>
                  </a:highlight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Encadré bleu 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« Votre produit se rapporte-t-il en pharmacie ? » </a:t>
              </a: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E3E52A6B-CE1B-D516-BFAA-33FF64ECA768}"/>
                </a:ext>
              </a:extLst>
            </p:cNvPr>
            <p:cNvSpPr/>
            <p:nvPr/>
          </p:nvSpPr>
          <p:spPr>
            <a:xfrm>
              <a:off x="3649183" y="1412244"/>
              <a:ext cx="3471700" cy="1461808"/>
            </a:xfrm>
            <a:custGeom>
              <a:avLst/>
              <a:gdLst>
                <a:gd name="connsiteX0" fmla="*/ 0 w 3810000"/>
                <a:gd name="connsiteY0" fmla="*/ 1961036 h 1961036"/>
                <a:gd name="connsiteX1" fmla="*/ 1568823 w 3810000"/>
                <a:gd name="connsiteY1" fmla="*/ 1378330 h 1961036"/>
                <a:gd name="connsiteX2" fmla="*/ 2205317 w 3810000"/>
                <a:gd name="connsiteY2" fmla="*/ 132236 h 1961036"/>
                <a:gd name="connsiteX3" fmla="*/ 3810000 w 3810000"/>
                <a:gd name="connsiteY3" fmla="*/ 96377 h 1961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00" h="1961036">
                  <a:moveTo>
                    <a:pt x="0" y="1961036"/>
                  </a:moveTo>
                  <a:cubicBezTo>
                    <a:pt x="600635" y="1822083"/>
                    <a:pt x="1201270" y="1683130"/>
                    <a:pt x="1568823" y="1378330"/>
                  </a:cubicBezTo>
                  <a:cubicBezTo>
                    <a:pt x="1936376" y="1073530"/>
                    <a:pt x="1831788" y="345895"/>
                    <a:pt x="2205317" y="132236"/>
                  </a:cubicBezTo>
                  <a:cubicBezTo>
                    <a:pt x="2578847" y="-81423"/>
                    <a:pt x="3194423" y="7477"/>
                    <a:pt x="3810000" y="96377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tailEnd type="stealth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Ellipse 5">
            <a:extLst>
              <a:ext uri="{FF2B5EF4-FFF2-40B4-BE49-F238E27FC236}">
                <a16:creationId xmlns:a16="http://schemas.microsoft.com/office/drawing/2014/main" id="{F6A13B15-25A4-7DEC-A0EC-4AFAB87A3E02}"/>
              </a:ext>
            </a:extLst>
          </p:cNvPr>
          <p:cNvSpPr/>
          <p:nvPr/>
        </p:nvSpPr>
        <p:spPr>
          <a:xfrm>
            <a:off x="7356430" y="1114426"/>
            <a:ext cx="2951410" cy="68705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628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14">
            <a:extLst>
              <a:ext uri="{FF2B5EF4-FFF2-40B4-BE49-F238E27FC236}">
                <a16:creationId xmlns:a16="http://schemas.microsoft.com/office/drawing/2014/main" id="{4117E5A2-E72A-9922-1EA9-844DD5AC7D2E}"/>
              </a:ext>
            </a:extLst>
          </p:cNvPr>
          <p:cNvSpPr txBox="1"/>
          <p:nvPr/>
        </p:nvSpPr>
        <p:spPr>
          <a:xfrm>
            <a:off x="2599184" y="3307298"/>
            <a:ext cx="6993630" cy="61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fr-FR" sz="24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Qu’est-ce que  CYCLAMED ne récupère pas ?</a:t>
            </a:r>
            <a:endParaRPr sz="24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2" descr="No Emoji GIF - No Emoji - Discover &amp; Share GIFs | Funny emoticons,  Emoticons emojis, Funny emoji">
            <a:extLst>
              <a:ext uri="{FF2B5EF4-FFF2-40B4-BE49-F238E27FC236}">
                <a16:creationId xmlns:a16="http://schemas.microsoft.com/office/drawing/2014/main" id="{300A4AA8-9C7E-DFD2-EA49-38105E81B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0137" y="3793211"/>
            <a:ext cx="237172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297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6430500"/>
            <a:ext cx="12192000" cy="436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9913" y="6258841"/>
            <a:ext cx="1194329" cy="4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A985502C-E0AA-DE42-E58E-080324F058A3}"/>
              </a:ext>
            </a:extLst>
          </p:cNvPr>
          <p:cNvSpPr txBox="1">
            <a:spLocks/>
          </p:cNvSpPr>
          <p:nvPr/>
        </p:nvSpPr>
        <p:spPr>
          <a:xfrm>
            <a:off x="1035433" y="319582"/>
            <a:ext cx="11100816" cy="10027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017DF2E-795F-10AA-4B18-F88F920DF100}"/>
              </a:ext>
            </a:extLst>
          </p:cNvPr>
          <p:cNvSpPr txBox="1">
            <a:spLocks/>
          </p:cNvSpPr>
          <p:nvPr/>
        </p:nvSpPr>
        <p:spPr>
          <a:xfrm>
            <a:off x="907096" y="280783"/>
            <a:ext cx="10778615" cy="544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Ce</a:t>
            </a:r>
            <a:r>
              <a:rPr lang="fr-F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2000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que CYCLAMED ne récupère pas</a:t>
            </a:r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116C2F1A-D960-3753-C16F-90AEEB66F2AD}"/>
              </a:ext>
            </a:extLst>
          </p:cNvPr>
          <p:cNvSpPr txBox="1">
            <a:spLocks/>
          </p:cNvSpPr>
          <p:nvPr/>
        </p:nvSpPr>
        <p:spPr>
          <a:xfrm>
            <a:off x="50022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8D1A8B2-C20D-B5F9-CFE1-0ACC61A6E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125" y="1109022"/>
            <a:ext cx="9429750" cy="4824184"/>
          </a:xfrm>
          <a:prstGeom prst="rect">
            <a:avLst/>
          </a:prstGeom>
        </p:spPr>
      </p:pic>
      <p:sp>
        <p:nvSpPr>
          <p:cNvPr id="2" name="Google Shape;78;p15">
            <a:extLst>
              <a:ext uri="{FF2B5EF4-FFF2-40B4-BE49-F238E27FC236}">
                <a16:creationId xmlns:a16="http://schemas.microsoft.com/office/drawing/2014/main" id="{8D877860-6F33-9342-3B84-671BA7C7463E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0263204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786</Words>
  <Application>Microsoft Office PowerPoint</Application>
  <PresentationFormat>Grand écran</PresentationFormat>
  <Paragraphs>174</Paragraphs>
  <Slides>34</Slides>
  <Notes>21</Notes>
  <HiddenSlides>1</HiddenSlides>
  <MMClips>3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34</vt:i4>
      </vt:variant>
    </vt:vector>
  </HeadingPairs>
  <TitlesOfParts>
    <vt:vector size="49" baseType="lpstr">
      <vt:lpstr>Aptos</vt:lpstr>
      <vt:lpstr>Aptos Display</vt:lpstr>
      <vt:lpstr>Arial</vt:lpstr>
      <vt:lpstr>Calibri</vt:lpstr>
      <vt:lpstr>Eras Demi ITC</vt:lpstr>
      <vt:lpstr>Eras Light ITC</vt:lpstr>
      <vt:lpstr>Gill Sans MT</vt:lpstr>
      <vt:lpstr>Open Sans</vt:lpstr>
      <vt:lpstr>Open Sans ExtraBold</vt:lpstr>
      <vt:lpstr>Open Sans Semibold</vt:lpstr>
      <vt:lpstr>Open Sans Semibold</vt:lpstr>
      <vt:lpstr>Roboto Light</vt:lpstr>
      <vt:lpstr>Wingdings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Cyclamed speedmeeting Rudologia  Dijon, 28/03/2024</dc:title>
  <dc:creator>Benedicte Nierat</dc:creator>
  <cp:lastModifiedBy>Benedicte Nierat</cp:lastModifiedBy>
  <cp:revision>51</cp:revision>
  <dcterms:created xsi:type="dcterms:W3CDTF">2024-03-19T15:30:05Z</dcterms:created>
  <dcterms:modified xsi:type="dcterms:W3CDTF">2025-04-23T14:59:37Z</dcterms:modified>
</cp:coreProperties>
</file>